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10287000" cx="18288000"/>
  <p:notesSz cx="10287000" cy="18288000"/>
  <p:embeddedFontLst>
    <p:embeddedFont>
      <p:font typeface="Inter"/>
      <p:regular r:id="rId17"/>
      <p:bold r:id="rId18"/>
      <p:italic r:id="rId19"/>
      <p:boldItalic r:id="rId20"/>
    </p:embeddedFont>
    <p:embeddedFont>
      <p:font typeface="Inter Tight"/>
      <p:regular r:id="rId21"/>
      <p:bold r:id="rId22"/>
      <p:italic r:id="rId23"/>
      <p:boldItalic r:id="rId24"/>
    </p:embeddedFont>
    <p:embeddedFont>
      <p:font typeface="JetBrains Mon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boldItalic.fntdata"/><Relationship Id="rId22" Type="http://schemas.openxmlformats.org/officeDocument/2006/relationships/font" Target="fonts/InterTight-bold.fntdata"/><Relationship Id="rId21" Type="http://schemas.openxmlformats.org/officeDocument/2006/relationships/font" Target="fonts/InterTight-regular.fntdata"/><Relationship Id="rId24" Type="http://schemas.openxmlformats.org/officeDocument/2006/relationships/font" Target="fonts/InterTight-boldItalic.fntdata"/><Relationship Id="rId23" Type="http://schemas.openxmlformats.org/officeDocument/2006/relationships/font" Target="fonts/InterTigh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JetBrainsMono-bold.fntdata"/><Relationship Id="rId25" Type="http://schemas.openxmlformats.org/officeDocument/2006/relationships/font" Target="fonts/JetBrainsMono-regular.fntdata"/><Relationship Id="rId28" Type="http://schemas.openxmlformats.org/officeDocument/2006/relationships/font" Target="fonts/JetBrainsMono-boldItalic.fntdata"/><Relationship Id="rId27" Type="http://schemas.openxmlformats.org/officeDocument/2006/relationships/font" Target="fonts/JetBrainsMono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Inter-regular.fntdata"/><Relationship Id="rId16" Type="http://schemas.openxmlformats.org/officeDocument/2006/relationships/slide" Target="slides/slide12.xml"/><Relationship Id="rId19" Type="http://schemas.openxmlformats.org/officeDocument/2006/relationships/font" Target="fonts/Inter-italic.fntdata"/><Relationship Id="rId18" Type="http://schemas.openxmlformats.org/officeDocument/2006/relationships/font" Target="fonts/Inter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1" name="Google Shape;44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8" name="Google Shape;56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7" name="Google Shape;60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20" Type="http://schemas.openxmlformats.org/officeDocument/2006/relationships/image" Target="../media/image76.png"/><Relationship Id="rId11" Type="http://schemas.openxmlformats.org/officeDocument/2006/relationships/image" Target="../media/image67.png"/><Relationship Id="rId22" Type="http://schemas.openxmlformats.org/officeDocument/2006/relationships/image" Target="../media/image82.png"/><Relationship Id="rId10" Type="http://schemas.openxmlformats.org/officeDocument/2006/relationships/image" Target="../media/image68.png"/><Relationship Id="rId21" Type="http://schemas.openxmlformats.org/officeDocument/2006/relationships/image" Target="../media/image80.png"/><Relationship Id="rId13" Type="http://schemas.openxmlformats.org/officeDocument/2006/relationships/image" Target="../media/image69.png"/><Relationship Id="rId1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61.png"/><Relationship Id="rId9" Type="http://schemas.openxmlformats.org/officeDocument/2006/relationships/image" Target="../media/image71.png"/><Relationship Id="rId15" Type="http://schemas.openxmlformats.org/officeDocument/2006/relationships/image" Target="../media/image72.png"/><Relationship Id="rId14" Type="http://schemas.openxmlformats.org/officeDocument/2006/relationships/image" Target="../media/image66.png"/><Relationship Id="rId17" Type="http://schemas.openxmlformats.org/officeDocument/2006/relationships/image" Target="../media/image73.png"/><Relationship Id="rId16" Type="http://schemas.openxmlformats.org/officeDocument/2006/relationships/image" Target="../media/image77.png"/><Relationship Id="rId5" Type="http://schemas.openxmlformats.org/officeDocument/2006/relationships/image" Target="../media/image60.png"/><Relationship Id="rId19" Type="http://schemas.openxmlformats.org/officeDocument/2006/relationships/image" Target="../media/image74.png"/><Relationship Id="rId6" Type="http://schemas.openxmlformats.org/officeDocument/2006/relationships/image" Target="../media/image65.png"/><Relationship Id="rId18" Type="http://schemas.openxmlformats.org/officeDocument/2006/relationships/image" Target="../media/image70.png"/><Relationship Id="rId7" Type="http://schemas.openxmlformats.org/officeDocument/2006/relationships/image" Target="../media/image62.png"/><Relationship Id="rId8" Type="http://schemas.openxmlformats.org/officeDocument/2006/relationships/image" Target="../media/image6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84.png"/><Relationship Id="rId5" Type="http://schemas.openxmlformats.org/officeDocument/2006/relationships/image" Target="../media/image75.png"/><Relationship Id="rId6" Type="http://schemas.openxmlformats.org/officeDocument/2006/relationships/image" Target="../media/image81.png"/><Relationship Id="rId7" Type="http://schemas.openxmlformats.org/officeDocument/2006/relationships/image" Target="../media/image8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83.png"/><Relationship Id="rId5" Type="http://schemas.openxmlformats.org/officeDocument/2006/relationships/image" Target="../media/image87.png"/><Relationship Id="rId6" Type="http://schemas.openxmlformats.org/officeDocument/2006/relationships/image" Target="../media/image8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9.png"/><Relationship Id="rId7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6.png"/><Relationship Id="rId5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0.png"/><Relationship Id="rId5" Type="http://schemas.openxmlformats.org/officeDocument/2006/relationships/image" Target="../media/image17.png"/><Relationship Id="rId6" Type="http://schemas.openxmlformats.org/officeDocument/2006/relationships/image" Target="../media/image13.png"/><Relationship Id="rId7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8.png"/><Relationship Id="rId5" Type="http://schemas.openxmlformats.org/officeDocument/2006/relationships/image" Target="../media/image21.png"/><Relationship Id="rId6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30.jpg"/><Relationship Id="rId10" Type="http://schemas.openxmlformats.org/officeDocument/2006/relationships/image" Target="../media/image34.png"/><Relationship Id="rId13" Type="http://schemas.openxmlformats.org/officeDocument/2006/relationships/image" Target="../media/image31.png"/><Relationship Id="rId1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5" Type="http://schemas.openxmlformats.org/officeDocument/2006/relationships/image" Target="../media/image32.png"/><Relationship Id="rId14" Type="http://schemas.openxmlformats.org/officeDocument/2006/relationships/image" Target="../media/image36.png"/><Relationship Id="rId17" Type="http://schemas.openxmlformats.org/officeDocument/2006/relationships/image" Target="../media/image39.png"/><Relationship Id="rId16" Type="http://schemas.openxmlformats.org/officeDocument/2006/relationships/image" Target="../media/image33.jpg"/><Relationship Id="rId5" Type="http://schemas.openxmlformats.org/officeDocument/2006/relationships/image" Target="../media/image24.png"/><Relationship Id="rId6" Type="http://schemas.openxmlformats.org/officeDocument/2006/relationships/image" Target="../media/image29.png"/><Relationship Id="rId18" Type="http://schemas.openxmlformats.org/officeDocument/2006/relationships/image" Target="../media/image37.png"/><Relationship Id="rId7" Type="http://schemas.openxmlformats.org/officeDocument/2006/relationships/image" Target="../media/image28.png"/><Relationship Id="rId8" Type="http://schemas.openxmlformats.org/officeDocument/2006/relationships/image" Target="../media/image35.png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image" Target="../media/image48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41.png"/><Relationship Id="rId9" Type="http://schemas.openxmlformats.org/officeDocument/2006/relationships/image" Target="../media/image26.png"/><Relationship Id="rId5" Type="http://schemas.openxmlformats.org/officeDocument/2006/relationships/image" Target="../media/image47.png"/><Relationship Id="rId6" Type="http://schemas.openxmlformats.org/officeDocument/2006/relationships/image" Target="../media/image42.png"/><Relationship Id="rId7" Type="http://schemas.openxmlformats.org/officeDocument/2006/relationships/image" Target="../media/image29.png"/><Relationship Id="rId8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59.png"/><Relationship Id="rId10" Type="http://schemas.openxmlformats.org/officeDocument/2006/relationships/image" Target="../media/image55.png"/><Relationship Id="rId13" Type="http://schemas.openxmlformats.org/officeDocument/2006/relationships/image" Target="../media/image54.png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3.png"/><Relationship Id="rId8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" name="Google Shape;19;p3" title="Werkstück kl.jpg"/>
          <p:cNvPicPr preferRelativeResize="0"/>
          <p:nvPr/>
        </p:nvPicPr>
        <p:blipFill rotWithShape="1">
          <a:blip r:embed="rId3">
            <a:alphaModFix/>
          </a:blip>
          <a:srcRect b="4162" l="0" r="0" t="4171"/>
          <a:stretch/>
        </p:blipFill>
        <p:spPr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527f2eafd4ff3ec8338aef4034ebe56.png" id="20" name="Google Shape;20;p3"/>
          <p:cNvPicPr preferRelativeResize="0"/>
          <p:nvPr/>
        </p:nvPicPr>
        <p:blipFill rotWithShape="1">
          <a:blip r:embed="rId4">
            <a:alphaModFix/>
          </a:blip>
          <a:srcRect b="0" l="-406" r="-406" t="0"/>
          <a:stretch/>
        </p:blipFill>
        <p:spPr>
          <a:xfrm>
            <a:off x="10668305" y="1410005"/>
            <a:ext cx="7239305" cy="283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a20dc1f0fde540efe89e561b4df433a7.png" id="21" name="Google Shape;21;p3"/>
          <p:cNvPicPr preferRelativeResize="0"/>
          <p:nvPr/>
        </p:nvPicPr>
        <p:blipFill rotWithShape="1">
          <a:blip r:embed="rId5">
            <a:alphaModFix/>
          </a:blip>
          <a:srcRect b="0" l="-2083" r="-2083" t="0"/>
          <a:stretch/>
        </p:blipFill>
        <p:spPr>
          <a:xfrm>
            <a:off x="10668305" y="8477402"/>
            <a:ext cx="7239305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397fa2aa7463805e3ea720f07cab41d.png" id="22" name="Google Shape;22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82305" y="0"/>
            <a:ext cx="2286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/>
          <p:nvPr/>
        </p:nvSpPr>
        <p:spPr>
          <a:xfrm>
            <a:off x="10668305" y="800100"/>
            <a:ext cx="7239305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12 SLIDES · 15 MIN · 06/2026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10668300" y="3026700"/>
            <a:ext cx="7239300" cy="22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7200"/>
              <a:buFont typeface="Inter Tight"/>
              <a:buNone/>
            </a:pPr>
            <a:r>
              <a:rPr b="1" lang="en-US" sz="63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Circular Economy </a:t>
            </a:r>
            <a:r>
              <a:rPr b="1" lang="en-US" sz="6300">
                <a:solidFill>
                  <a:schemeClr val="accent4"/>
                </a:solidFill>
                <a:latin typeface="Inter Tight"/>
                <a:ea typeface="Inter Tight"/>
                <a:cs typeface="Inter Tight"/>
                <a:sym typeface="Inter Tight"/>
              </a:rPr>
              <a:t>Concept</a:t>
            </a:r>
            <a:r>
              <a:rPr b="1" lang="en-US" sz="63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for an Industry 5.0 </a:t>
            </a:r>
            <a:r>
              <a:rPr b="1" lang="en-US" sz="6300">
                <a:solidFill>
                  <a:schemeClr val="accent4"/>
                </a:solidFill>
                <a:latin typeface="Inter Tight"/>
                <a:ea typeface="Inter Tight"/>
                <a:cs typeface="Inter Tight"/>
                <a:sym typeface="Inter Tight"/>
              </a:rPr>
              <a:t>Demonstrator</a:t>
            </a:r>
            <a:r>
              <a:rPr b="1" i="0" lang="en-US" sz="6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.</a:t>
            </a:r>
            <a:endParaRPr b="0" i="0" sz="6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10668305" y="6858000"/>
            <a:ext cx="7239305" cy="1334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600"/>
              <a:buFont typeface="Inter"/>
              <a:buNone/>
            </a:pPr>
            <a:r>
              <a:rPr b="0" i="0" lang="en-US" sz="16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A working factory simulation that routes </a:t>
            </a:r>
            <a:r>
              <a:rPr b="1" i="0" lang="en-US" sz="1600" u="none" cap="none" strike="noStrike">
                <a:solidFill>
                  <a:srgbClr val="2FB060"/>
                </a:solidFill>
                <a:latin typeface="Inter"/>
                <a:ea typeface="Inter"/>
                <a:cs typeface="Inter"/>
                <a:sym typeface="Inter"/>
              </a:rPr>
              <a:t>every</a:t>
            </a:r>
            <a:r>
              <a:rPr b="0" i="0" lang="en-US" sz="16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 component to </a:t>
            </a:r>
            <a:r>
              <a:rPr b="0" i="0" lang="en-US" sz="1600" u="none" cap="none" strike="noStrike">
                <a:solidFill>
                  <a:srgbClr val="2FB060"/>
                </a:solidFill>
                <a:latin typeface="Inter"/>
                <a:ea typeface="Inter"/>
                <a:cs typeface="Inter"/>
                <a:sym typeface="Inter"/>
              </a:rPr>
              <a:t>Reuse</a:t>
            </a:r>
            <a:r>
              <a:rPr b="0" i="0" lang="en-US" sz="16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b="0" i="0" lang="en-US" sz="1600" u="none" cap="none" strike="noStrike">
                <a:solidFill>
                  <a:srgbClr val="FFC83D"/>
                </a:solidFill>
                <a:latin typeface="Inter"/>
                <a:ea typeface="Inter"/>
                <a:cs typeface="Inter"/>
                <a:sym typeface="Inter"/>
              </a:rPr>
              <a:t>Refurbish</a:t>
            </a:r>
            <a:r>
              <a:rPr b="0" i="0" lang="en-US" sz="16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, or </a:t>
            </a:r>
            <a:r>
              <a:rPr b="0" i="0" lang="en-US" sz="1600" u="none" cap="none" strike="noStrike">
                <a:solidFill>
                  <a:srgbClr val="E63946"/>
                </a:solidFill>
                <a:latin typeface="Inter"/>
                <a:ea typeface="Inter"/>
                <a:cs typeface="Inter"/>
                <a:sym typeface="Inter"/>
              </a:rPr>
              <a:t>Recycle</a:t>
            </a:r>
            <a:r>
              <a:rPr b="0" i="0" lang="en-US" sz="16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 — closing the linear loop, by design.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10668305" y="8667598"/>
            <a:ext cx="7239305" cy="534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PROJECT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Circular Economy · Industry 5.0 Demonstrator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LEAD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Denis Gabriela L. Esquivel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10668305" y="9334195"/>
            <a:ext cx="6286500" cy="534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TEAM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Favour Atem · Barbara Calderón · Anshpreet Singh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Marko A. García · Diego Cárdenas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17145000" y="9905695"/>
            <a:ext cx="7626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01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446" name="Google Shape;446;p12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12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FFC83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2"/>
          <p:cNvSpPr/>
          <p:nvPr/>
        </p:nvSpPr>
        <p:spPr>
          <a:xfrm>
            <a:off x="13239598" y="1524305"/>
            <a:ext cx="4153205" cy="1923898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12"/>
          <p:cNvSpPr/>
          <p:nvPr/>
        </p:nvSpPr>
        <p:spPr>
          <a:xfrm>
            <a:off x="914400" y="3771900"/>
            <a:ext cx="16478402" cy="5238598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450" name="Google Shape;450;p12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3341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b89413e895eb00c44d70d718767e673e.png" id="451" name="Google Shape;451;p12"/>
          <p:cNvPicPr preferRelativeResize="0"/>
          <p:nvPr/>
        </p:nvPicPr>
        <p:blipFill rotWithShape="1">
          <a:blip r:embed="rId4">
            <a:alphaModFix amt="55000"/>
          </a:blip>
          <a:srcRect b="0" l="-398" r="-398" t="0"/>
          <a:stretch/>
        </p:blipFill>
        <p:spPr>
          <a:xfrm>
            <a:off x="10668305" y="4324198"/>
            <a:ext cx="19202" cy="44769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2fdb6fd05681c084289452d3465ed867.png" id="452" name="Google Shape;452;p12"/>
          <p:cNvPicPr preferRelativeResize="0"/>
          <p:nvPr/>
        </p:nvPicPr>
        <p:blipFill rotWithShape="1">
          <a:blip r:embed="rId5">
            <a:alphaModFix/>
          </a:blip>
          <a:srcRect b="-53" l="0" r="0" t="-53"/>
          <a:stretch/>
        </p:blipFill>
        <p:spPr>
          <a:xfrm>
            <a:off x="5333695" y="4343400"/>
            <a:ext cx="2486254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c2522d8f48ec973f8f249c017df0a90.png" id="453" name="Google Shape;453;p12"/>
          <p:cNvPicPr preferRelativeResize="0"/>
          <p:nvPr/>
        </p:nvPicPr>
        <p:blipFill rotWithShape="1">
          <a:blip r:embed="rId6">
            <a:alphaModFix/>
          </a:blip>
          <a:srcRect b="-59" l="0" r="0" t="-59"/>
          <a:stretch/>
        </p:blipFill>
        <p:spPr>
          <a:xfrm>
            <a:off x="5333695" y="4533595"/>
            <a:ext cx="5514746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021e448edc4c8d944b2f91854a75b429.png" id="454" name="Google Shape;454;p12"/>
          <p:cNvPicPr preferRelativeResize="0"/>
          <p:nvPr/>
        </p:nvPicPr>
        <p:blipFill rotWithShape="1">
          <a:blip r:embed="rId7">
            <a:alphaModFix/>
          </a:blip>
          <a:srcRect b="-57" l="0" r="0" t="-57"/>
          <a:stretch/>
        </p:blipFill>
        <p:spPr>
          <a:xfrm>
            <a:off x="5333695" y="4724705"/>
            <a:ext cx="9782251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a27ebde238cd858c100b142e57a7860.png" id="455" name="Google Shape;455;p12"/>
          <p:cNvPicPr preferRelativeResize="0"/>
          <p:nvPr/>
        </p:nvPicPr>
        <p:blipFill rotWithShape="1">
          <a:blip r:embed="rId8">
            <a:alphaModFix/>
          </a:blip>
          <a:srcRect b="-62" l="0" r="0" t="-62"/>
          <a:stretch/>
        </p:blipFill>
        <p:spPr>
          <a:xfrm>
            <a:off x="5333695" y="4914900"/>
            <a:ext cx="2314346" cy="133502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12"/>
          <p:cNvSpPr/>
          <p:nvPr/>
        </p:nvSpPr>
        <p:spPr>
          <a:xfrm>
            <a:off x="5333695" y="5105095"/>
            <a:ext cx="181051" cy="133502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c8bb5f834f557d29b62c65ac7b10f4ec.png" id="457" name="Google Shape;457;p12"/>
          <p:cNvPicPr preferRelativeResize="0"/>
          <p:nvPr/>
        </p:nvPicPr>
        <p:blipFill rotWithShape="1">
          <a:blip r:embed="rId9">
            <a:alphaModFix/>
          </a:blip>
          <a:srcRect b="-58" l="0" r="0" t="-58"/>
          <a:stretch/>
        </p:blipFill>
        <p:spPr>
          <a:xfrm>
            <a:off x="5333695" y="5296205"/>
            <a:ext cx="6219749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48cd29c15877a5df31623d1631acaf48.png" id="458" name="Google Shape;458;p12"/>
          <p:cNvPicPr preferRelativeResize="0"/>
          <p:nvPr/>
        </p:nvPicPr>
        <p:blipFill rotWithShape="1">
          <a:blip r:embed="rId10">
            <a:alphaModFix/>
          </a:blip>
          <a:srcRect b="-55" l="0" r="0" t="-55"/>
          <a:stretch/>
        </p:blipFill>
        <p:spPr>
          <a:xfrm>
            <a:off x="5333695" y="5486400"/>
            <a:ext cx="9068105" cy="133502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2"/>
          <p:cNvSpPr/>
          <p:nvPr/>
        </p:nvSpPr>
        <p:spPr>
          <a:xfrm>
            <a:off x="5333695" y="5676595"/>
            <a:ext cx="352044" cy="133502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ba10e856d74ed58277c0fa33a844c013.png" id="460" name="Google Shape;460;p12"/>
          <p:cNvPicPr preferRelativeResize="0"/>
          <p:nvPr/>
        </p:nvPicPr>
        <p:blipFill rotWithShape="1">
          <a:blip r:embed="rId11">
            <a:alphaModFix/>
          </a:blip>
          <a:srcRect b="-61" l="0" r="0" t="-61"/>
          <a:stretch/>
        </p:blipFill>
        <p:spPr>
          <a:xfrm>
            <a:off x="5333695" y="5867705"/>
            <a:ext cx="5152644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c43609ae88222222b8cdc5d599df1234.png" id="461" name="Google Shape;461;p12"/>
          <p:cNvPicPr preferRelativeResize="0"/>
          <p:nvPr/>
        </p:nvPicPr>
        <p:blipFill rotWithShape="1">
          <a:blip r:embed="rId12">
            <a:alphaModFix/>
          </a:blip>
          <a:srcRect b="-58" l="0" r="0" t="-58"/>
          <a:stretch/>
        </p:blipFill>
        <p:spPr>
          <a:xfrm>
            <a:off x="5333695" y="6057900"/>
            <a:ext cx="10496398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5d911e699e69efcbb2e38ceb368e5c44.png" id="462" name="Google Shape;462;p12"/>
          <p:cNvPicPr preferRelativeResize="0"/>
          <p:nvPr/>
        </p:nvPicPr>
        <p:blipFill rotWithShape="1">
          <a:blip r:embed="rId13">
            <a:alphaModFix/>
          </a:blip>
          <a:srcRect b="-54" l="0" r="0" t="-54"/>
          <a:stretch/>
        </p:blipFill>
        <p:spPr>
          <a:xfrm>
            <a:off x="5333695" y="6248095"/>
            <a:ext cx="6048756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48cd29c15877a5df31623d1631acaf48.png" id="463" name="Google Shape;463;p12"/>
          <p:cNvPicPr preferRelativeResize="0"/>
          <p:nvPr/>
        </p:nvPicPr>
        <p:blipFill rotWithShape="1">
          <a:blip r:embed="rId10">
            <a:alphaModFix/>
          </a:blip>
          <a:srcRect b="-55" l="0" r="0" t="-55"/>
          <a:stretch/>
        </p:blipFill>
        <p:spPr>
          <a:xfrm>
            <a:off x="5333695" y="6439205"/>
            <a:ext cx="9068105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563b375e7ff39ab7891d66534341175d.png" id="464" name="Google Shape;464;p12"/>
          <p:cNvPicPr preferRelativeResize="0"/>
          <p:nvPr/>
        </p:nvPicPr>
        <p:blipFill rotWithShape="1">
          <a:blip r:embed="rId14">
            <a:alphaModFix/>
          </a:blip>
          <a:srcRect b="-44" l="0" r="0" t="-44"/>
          <a:stretch/>
        </p:blipFill>
        <p:spPr>
          <a:xfrm>
            <a:off x="5333695" y="6629400"/>
            <a:ext cx="886054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5441d17a2f50b3eb65d10a62432e8fbd.png" id="465" name="Google Shape;465;p12"/>
          <p:cNvPicPr preferRelativeResize="0"/>
          <p:nvPr/>
        </p:nvPicPr>
        <p:blipFill rotWithShape="1">
          <a:blip r:embed="rId15">
            <a:alphaModFix/>
          </a:blip>
          <a:srcRect b="-42" l="0" r="0" t="-42"/>
          <a:stretch/>
        </p:blipFill>
        <p:spPr>
          <a:xfrm>
            <a:off x="5333695" y="6819595"/>
            <a:ext cx="1248156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a6c54b1136b39702160850d7d71ab4c8.png" id="466" name="Google Shape;466;p12"/>
          <p:cNvPicPr preferRelativeResize="0"/>
          <p:nvPr/>
        </p:nvPicPr>
        <p:blipFill rotWithShape="1">
          <a:blip r:embed="rId16">
            <a:alphaModFix/>
          </a:blip>
          <a:srcRect b="-56" l="0" r="0" t="-56"/>
          <a:stretch/>
        </p:blipFill>
        <p:spPr>
          <a:xfrm>
            <a:off x="5333695" y="7010705"/>
            <a:ext cx="4981651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34b71b4883ec202bb02f2ba8eda1bf5e.png" id="467" name="Google Shape;467;p12"/>
          <p:cNvPicPr preferRelativeResize="0"/>
          <p:nvPr/>
        </p:nvPicPr>
        <p:blipFill rotWithShape="1">
          <a:blip r:embed="rId17">
            <a:alphaModFix/>
          </a:blip>
          <a:srcRect b="-58" l="0" r="0" t="-58"/>
          <a:stretch/>
        </p:blipFill>
        <p:spPr>
          <a:xfrm>
            <a:off x="5333695" y="7200900"/>
            <a:ext cx="5695798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38a0f4a3412fac225a02d04b9037e750.png" id="468" name="Google Shape;468;p12"/>
          <p:cNvPicPr preferRelativeResize="0"/>
          <p:nvPr/>
        </p:nvPicPr>
        <p:blipFill rotWithShape="1">
          <a:blip r:embed="rId18">
            <a:alphaModFix/>
          </a:blip>
          <a:srcRect b="-60" l="0" r="0" t="-60"/>
          <a:stretch/>
        </p:blipFill>
        <p:spPr>
          <a:xfrm>
            <a:off x="5333695" y="7391095"/>
            <a:ext cx="3914546" cy="133502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12"/>
          <p:cNvSpPr/>
          <p:nvPr/>
        </p:nvSpPr>
        <p:spPr>
          <a:xfrm>
            <a:off x="5333695" y="7582205"/>
            <a:ext cx="533095" cy="133502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bbc9eec4ebb486ce699577f5e1a9f7ce.png" id="470" name="Google Shape;470;p12"/>
          <p:cNvPicPr preferRelativeResize="0"/>
          <p:nvPr/>
        </p:nvPicPr>
        <p:blipFill rotWithShape="1">
          <a:blip r:embed="rId19">
            <a:alphaModFix/>
          </a:blip>
          <a:srcRect b="-43" l="0" r="0" t="-43"/>
          <a:stretch/>
        </p:blipFill>
        <p:spPr>
          <a:xfrm>
            <a:off x="5333695" y="7772400"/>
            <a:ext cx="1067105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c43609ae88222222b8cdc5d599df1234.png" id="471" name="Google Shape;471;p12"/>
          <p:cNvPicPr preferRelativeResize="0"/>
          <p:nvPr/>
        </p:nvPicPr>
        <p:blipFill rotWithShape="1">
          <a:blip r:embed="rId12">
            <a:alphaModFix/>
          </a:blip>
          <a:srcRect b="-56" l="0" r="0" t="-56"/>
          <a:stretch/>
        </p:blipFill>
        <p:spPr>
          <a:xfrm>
            <a:off x="5333695" y="7962595"/>
            <a:ext cx="10668305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f7658e0e0338990789f494be2791fb16.png" id="472" name="Google Shape;472;p12"/>
          <p:cNvPicPr preferRelativeResize="0"/>
          <p:nvPr/>
        </p:nvPicPr>
        <p:blipFill rotWithShape="1">
          <a:blip r:embed="rId20">
            <a:alphaModFix/>
          </a:blip>
          <a:srcRect b="-59" l="0" r="0" t="-59"/>
          <a:stretch/>
        </p:blipFill>
        <p:spPr>
          <a:xfrm>
            <a:off x="5333695" y="8153705"/>
            <a:ext cx="4095598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d13ad080a2626dfd2626335aa8e201cc.png" id="473" name="Google Shape;473;p12"/>
          <p:cNvPicPr preferRelativeResize="0"/>
          <p:nvPr/>
        </p:nvPicPr>
        <p:blipFill rotWithShape="1">
          <a:blip r:embed="rId21">
            <a:alphaModFix/>
          </a:blip>
          <a:srcRect b="-55" l="0" r="0" t="-55"/>
          <a:stretch/>
        </p:blipFill>
        <p:spPr>
          <a:xfrm>
            <a:off x="5333695" y="8343900"/>
            <a:ext cx="1781251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d13ad080a2626dfd2626335aa8e201cc.png" id="474" name="Google Shape;474;p12"/>
          <p:cNvPicPr preferRelativeResize="0"/>
          <p:nvPr/>
        </p:nvPicPr>
        <p:blipFill rotWithShape="1">
          <a:blip r:embed="rId21">
            <a:alphaModFix/>
          </a:blip>
          <a:srcRect b="-55" l="0" r="0" t="-55"/>
          <a:stretch/>
        </p:blipFill>
        <p:spPr>
          <a:xfrm>
            <a:off x="5333695" y="8534095"/>
            <a:ext cx="1781251" cy="13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69e190268dbf2ae13fd5bb143c9e20d7.png" id="475" name="Google Shape;475;p12"/>
          <p:cNvPicPr preferRelativeResize="0"/>
          <p:nvPr/>
        </p:nvPicPr>
        <p:blipFill rotWithShape="1">
          <a:blip r:embed="rId22">
            <a:alphaModFix/>
          </a:blip>
          <a:srcRect b="-56" l="0" r="0" t="-56"/>
          <a:stretch/>
        </p:blipFill>
        <p:spPr>
          <a:xfrm>
            <a:off x="5333695" y="8725205"/>
            <a:ext cx="3381451" cy="133502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12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10 · SECTION 04 OF 04 · THE WORKING SYSTEM · CYCLE DATA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2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10/12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2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MEASURED CYCLE DATA · 24 STEPS · 27 AUG 2022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2"/>
          <p:cNvSpPr txBox="1"/>
          <p:nvPr/>
        </p:nvSpPr>
        <p:spPr>
          <a:xfrm>
            <a:off x="914400" y="1904695"/>
            <a:ext cx="11716207" cy="12390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4500"/>
              <a:buFont typeface="Inter Tight"/>
              <a:buNone/>
            </a:pPr>
            <a:r>
              <a:rPr b="1" i="0" lang="en-US" sz="45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62.5%</a:t>
            </a: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of steps run at or below the 30s optimum.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2"/>
          <p:cNvSpPr txBox="1"/>
          <p:nvPr/>
        </p:nvSpPr>
        <p:spPr>
          <a:xfrm>
            <a:off x="13468198" y="1695298"/>
            <a:ext cx="3715207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BASELINE KPI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2"/>
          <p:cNvSpPr txBox="1"/>
          <p:nvPr/>
        </p:nvSpPr>
        <p:spPr>
          <a:xfrm>
            <a:off x="13468198" y="2018995"/>
            <a:ext cx="19056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3600"/>
              <a:buFont typeface="Inter Tight"/>
              <a:buNone/>
            </a:pPr>
            <a:r>
              <a:rPr b="1" i="0" lang="en-US" sz="36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15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12"/>
          <p:cNvSpPr txBox="1"/>
          <p:nvPr/>
        </p:nvSpPr>
        <p:spPr>
          <a:xfrm>
            <a:off x="13468198" y="2533802"/>
            <a:ext cx="1905610" cy="1527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EFFICIENT STEPS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2"/>
          <p:cNvSpPr txBox="1"/>
          <p:nvPr/>
        </p:nvSpPr>
        <p:spPr>
          <a:xfrm>
            <a:off x="15373807" y="2018995"/>
            <a:ext cx="19056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3600"/>
              <a:buFont typeface="Inter Tight"/>
              <a:buNone/>
            </a:pPr>
            <a:r>
              <a:rPr b="1" i="0" lang="en-US" sz="3600" u="none" cap="none" strike="noStrike">
                <a:solidFill>
                  <a:srgbClr val="E63946"/>
                </a:solidFill>
                <a:latin typeface="Inter Tight"/>
                <a:ea typeface="Inter Tight"/>
                <a:cs typeface="Inter Tight"/>
                <a:sym typeface="Inter Tight"/>
              </a:rPr>
              <a:t>9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2"/>
          <p:cNvSpPr txBox="1"/>
          <p:nvPr/>
        </p:nvSpPr>
        <p:spPr>
          <a:xfrm>
            <a:off x="15373807" y="2533802"/>
            <a:ext cx="1905610" cy="1527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OVER OPTIMUM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2"/>
          <p:cNvSpPr txBox="1"/>
          <p:nvPr/>
        </p:nvSpPr>
        <p:spPr>
          <a:xfrm>
            <a:off x="13468198" y="2838298"/>
            <a:ext cx="1905610" cy="305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2400"/>
              <a:buFont typeface="Inter Tight"/>
              <a:buNone/>
            </a:pPr>
            <a:r>
              <a:rPr b="1" i="0" lang="en-US" sz="2400" u="none" cap="none" strike="noStrike">
                <a:solidFill>
                  <a:srgbClr val="FFC83D"/>
                </a:solidFill>
                <a:latin typeface="Inter Tight"/>
                <a:ea typeface="Inter Tight"/>
                <a:cs typeface="Inter Tight"/>
                <a:sym typeface="Inter Tight"/>
              </a:rPr>
              <a:t>1,206s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2"/>
          <p:cNvSpPr txBox="1"/>
          <p:nvPr/>
        </p:nvSpPr>
        <p:spPr>
          <a:xfrm>
            <a:off x="13468198" y="3200400"/>
            <a:ext cx="1905610" cy="1527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PEAK BOTTLENECK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2"/>
          <p:cNvSpPr txBox="1"/>
          <p:nvPr/>
        </p:nvSpPr>
        <p:spPr>
          <a:xfrm>
            <a:off x="15373807" y="2838298"/>
            <a:ext cx="1905610" cy="305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400"/>
              <a:buFont typeface="Inter Tight"/>
              <a:buNone/>
            </a:pPr>
            <a:r>
              <a:rPr b="1" i="0" lang="en-US" sz="2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24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2"/>
          <p:cNvSpPr txBox="1"/>
          <p:nvPr/>
        </p:nvSpPr>
        <p:spPr>
          <a:xfrm>
            <a:off x="15373807" y="3200400"/>
            <a:ext cx="1905610" cy="1527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TOTAL STEPS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2"/>
          <p:cNvSpPr txBox="1"/>
          <p:nvPr/>
        </p:nvSpPr>
        <p:spPr>
          <a:xfrm>
            <a:off x="1238098" y="3981298"/>
            <a:ext cx="381030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STEP · DESCRIPTION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2"/>
          <p:cNvSpPr txBox="1"/>
          <p:nvPr/>
        </p:nvSpPr>
        <p:spPr>
          <a:xfrm>
            <a:off x="5333695" y="3981298"/>
            <a:ext cx="10287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DURATION (s) · </a:t>
            </a: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■</a:t>
            </a: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≤30s </a:t>
            </a:r>
            <a:r>
              <a:rPr b="1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■</a:t>
            </a: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&gt;30s </a:t>
            </a:r>
            <a:r>
              <a:rPr b="1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─</a:t>
            </a: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30s optimum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2"/>
          <p:cNvSpPr txBox="1"/>
          <p:nvPr/>
        </p:nvSpPr>
        <p:spPr>
          <a:xfrm>
            <a:off x="16097098" y="3981298"/>
            <a:ext cx="11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SECONDS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2"/>
          <p:cNvSpPr txBox="1"/>
          <p:nvPr/>
        </p:nvSpPr>
        <p:spPr>
          <a:xfrm>
            <a:off x="10715854" y="4343400"/>
            <a:ext cx="1143000" cy="191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30s optimum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2"/>
          <p:cNvSpPr txBox="1"/>
          <p:nvPr/>
        </p:nvSpPr>
        <p:spPr>
          <a:xfrm>
            <a:off x="1238098" y="4324198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2"/>
          <p:cNvSpPr txBox="1"/>
          <p:nvPr/>
        </p:nvSpPr>
        <p:spPr>
          <a:xfrm>
            <a:off x="1619402" y="4324198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release on stopper 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2"/>
          <p:cNvSpPr txBox="1"/>
          <p:nvPr/>
        </p:nvSpPr>
        <p:spPr>
          <a:xfrm>
            <a:off x="16097098" y="4324198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2"/>
          <p:cNvSpPr txBox="1"/>
          <p:nvPr/>
        </p:nvSpPr>
        <p:spPr>
          <a:xfrm>
            <a:off x="1238098" y="4515307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2"/>
          <p:cNvSpPr txBox="1"/>
          <p:nvPr/>
        </p:nvSpPr>
        <p:spPr>
          <a:xfrm>
            <a:off x="1619402" y="4515307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place cover RASS1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2"/>
          <p:cNvSpPr txBox="1"/>
          <p:nvPr/>
        </p:nvSpPr>
        <p:spPr>
          <a:xfrm>
            <a:off x="16097098" y="4515307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2"/>
          <p:cNvSpPr txBox="1"/>
          <p:nvPr/>
        </p:nvSpPr>
        <p:spPr>
          <a:xfrm>
            <a:off x="1238098" y="4705502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2"/>
          <p:cNvSpPr txBox="1"/>
          <p:nvPr/>
        </p:nvSpPr>
        <p:spPr>
          <a:xfrm>
            <a:off x="1619402" y="4705502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assemble MAIN PCB RASS1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2"/>
          <p:cNvSpPr txBox="1"/>
          <p:nvPr/>
        </p:nvSpPr>
        <p:spPr>
          <a:xfrm>
            <a:off x="16097098" y="4705502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2"/>
          <p:cNvSpPr txBox="1"/>
          <p:nvPr/>
        </p:nvSpPr>
        <p:spPr>
          <a:xfrm>
            <a:off x="1238098" y="4895698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40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2"/>
          <p:cNvSpPr txBox="1"/>
          <p:nvPr/>
        </p:nvSpPr>
        <p:spPr>
          <a:xfrm>
            <a:off x="1619402" y="4895698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switch on PCB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2"/>
          <p:cNvSpPr txBox="1"/>
          <p:nvPr/>
        </p:nvSpPr>
        <p:spPr>
          <a:xfrm>
            <a:off x="16097098" y="4895698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2"/>
          <p:cNvSpPr txBox="1"/>
          <p:nvPr/>
        </p:nvSpPr>
        <p:spPr>
          <a:xfrm>
            <a:off x="1238098" y="5086807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2"/>
          <p:cNvSpPr txBox="1"/>
          <p:nvPr/>
        </p:nvSpPr>
        <p:spPr>
          <a:xfrm>
            <a:off x="1619402" y="5086807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read QR RASS1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2"/>
          <p:cNvSpPr txBox="1"/>
          <p:nvPr/>
        </p:nvSpPr>
        <p:spPr>
          <a:xfrm>
            <a:off x="16097098" y="5086807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2"/>
          <p:cNvSpPr txBox="1"/>
          <p:nvPr/>
        </p:nvSpPr>
        <p:spPr>
          <a:xfrm>
            <a:off x="1238098" y="5277002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2"/>
          <p:cNvSpPr txBox="1"/>
          <p:nvPr/>
        </p:nvSpPr>
        <p:spPr>
          <a:xfrm>
            <a:off x="1619402" y="5277002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assemble DISPLAY RASS1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2"/>
          <p:cNvSpPr txBox="1"/>
          <p:nvPr/>
        </p:nvSpPr>
        <p:spPr>
          <a:xfrm>
            <a:off x="16097098" y="5277002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2"/>
          <p:cNvSpPr txBox="1"/>
          <p:nvPr/>
        </p:nvSpPr>
        <p:spPr>
          <a:xfrm>
            <a:off x="1238098" y="5467198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70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2"/>
          <p:cNvSpPr txBox="1"/>
          <p:nvPr/>
        </p:nvSpPr>
        <p:spPr>
          <a:xfrm>
            <a:off x="1619402" y="5467198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move pallet RASS1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2"/>
          <p:cNvSpPr txBox="1"/>
          <p:nvPr/>
        </p:nvSpPr>
        <p:spPr>
          <a:xfrm>
            <a:off x="16097098" y="5467198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2"/>
          <p:cNvSpPr txBox="1"/>
          <p:nvPr/>
        </p:nvSpPr>
        <p:spPr>
          <a:xfrm>
            <a:off x="1238098" y="5658307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80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2"/>
          <p:cNvSpPr txBox="1"/>
          <p:nvPr/>
        </p:nvSpPr>
        <p:spPr>
          <a:xfrm>
            <a:off x="1619402" y="5658307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measure analog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2"/>
          <p:cNvSpPr txBox="1"/>
          <p:nvPr/>
        </p:nvSpPr>
        <p:spPr>
          <a:xfrm>
            <a:off x="16097098" y="5658307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2"/>
          <p:cNvSpPr txBox="1"/>
          <p:nvPr/>
        </p:nvSpPr>
        <p:spPr>
          <a:xfrm>
            <a:off x="1238098" y="5848502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90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2"/>
          <p:cNvSpPr txBox="1"/>
          <p:nvPr/>
        </p:nvSpPr>
        <p:spPr>
          <a:xfrm>
            <a:off x="1619402" y="5848502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place cover RASS2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2"/>
          <p:cNvSpPr txBox="1"/>
          <p:nvPr/>
        </p:nvSpPr>
        <p:spPr>
          <a:xfrm>
            <a:off x="16097098" y="5848502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29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2"/>
          <p:cNvSpPr txBox="1"/>
          <p:nvPr/>
        </p:nvSpPr>
        <p:spPr>
          <a:xfrm>
            <a:off x="1238098" y="6038698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100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2"/>
          <p:cNvSpPr txBox="1"/>
          <p:nvPr/>
        </p:nvSpPr>
        <p:spPr>
          <a:xfrm>
            <a:off x="1619402" y="6038698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assemble ANALOG RASS2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2"/>
          <p:cNvSpPr txBox="1"/>
          <p:nvPr/>
        </p:nvSpPr>
        <p:spPr>
          <a:xfrm>
            <a:off x="16097098" y="6038698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59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2"/>
          <p:cNvSpPr txBox="1"/>
          <p:nvPr/>
        </p:nvSpPr>
        <p:spPr>
          <a:xfrm>
            <a:off x="1238098" y="6229807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110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2"/>
          <p:cNvSpPr txBox="1"/>
          <p:nvPr/>
        </p:nvSpPr>
        <p:spPr>
          <a:xfrm>
            <a:off x="1619402" y="6229807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assemble GYROSCOPE RASS2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2"/>
          <p:cNvSpPr txBox="1"/>
          <p:nvPr/>
        </p:nvSpPr>
        <p:spPr>
          <a:xfrm>
            <a:off x="16097098" y="6229807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2"/>
          <p:cNvSpPr txBox="1"/>
          <p:nvPr/>
        </p:nvSpPr>
        <p:spPr>
          <a:xfrm>
            <a:off x="1238098" y="6420002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120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2"/>
          <p:cNvSpPr txBox="1"/>
          <p:nvPr/>
        </p:nvSpPr>
        <p:spPr>
          <a:xfrm>
            <a:off x="1619402" y="6420002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move pallet RASS2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2"/>
          <p:cNvSpPr txBox="1"/>
          <p:nvPr/>
        </p:nvSpPr>
        <p:spPr>
          <a:xfrm>
            <a:off x="16097098" y="6420002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2"/>
          <p:cNvSpPr txBox="1"/>
          <p:nvPr/>
        </p:nvSpPr>
        <p:spPr>
          <a:xfrm>
            <a:off x="1238098" y="6610198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130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2"/>
          <p:cNvSpPr txBox="1"/>
          <p:nvPr/>
        </p:nvSpPr>
        <p:spPr>
          <a:xfrm>
            <a:off x="1619402" y="6610198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check analog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2"/>
          <p:cNvSpPr txBox="1"/>
          <p:nvPr/>
        </p:nvSpPr>
        <p:spPr>
          <a:xfrm>
            <a:off x="16097098" y="6610198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2"/>
          <p:cNvSpPr txBox="1"/>
          <p:nvPr/>
        </p:nvSpPr>
        <p:spPr>
          <a:xfrm>
            <a:off x="1238098" y="6801307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140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2"/>
          <p:cNvSpPr txBox="1"/>
          <p:nvPr/>
        </p:nvSpPr>
        <p:spPr>
          <a:xfrm>
            <a:off x="1619402" y="6801307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check gyroscope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2"/>
          <p:cNvSpPr txBox="1"/>
          <p:nvPr/>
        </p:nvSpPr>
        <p:spPr>
          <a:xfrm>
            <a:off x="16097098" y="6801307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2"/>
          <p:cNvSpPr txBox="1"/>
          <p:nvPr/>
        </p:nvSpPr>
        <p:spPr>
          <a:xfrm>
            <a:off x="1238098" y="6991502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150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2"/>
          <p:cNvSpPr txBox="1"/>
          <p:nvPr/>
        </p:nvSpPr>
        <p:spPr>
          <a:xfrm>
            <a:off x="1619402" y="6991502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place cover RASS3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2"/>
          <p:cNvSpPr txBox="1"/>
          <p:nvPr/>
        </p:nvSpPr>
        <p:spPr>
          <a:xfrm>
            <a:off x="16097098" y="6991502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28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2"/>
          <p:cNvSpPr txBox="1"/>
          <p:nvPr/>
        </p:nvSpPr>
        <p:spPr>
          <a:xfrm>
            <a:off x="1238098" y="7181698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160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2"/>
          <p:cNvSpPr txBox="1"/>
          <p:nvPr/>
        </p:nvSpPr>
        <p:spPr>
          <a:xfrm>
            <a:off x="1619402" y="7181698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assemble FRONT COVER RASS3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2"/>
          <p:cNvSpPr txBox="1"/>
          <p:nvPr/>
        </p:nvSpPr>
        <p:spPr>
          <a:xfrm>
            <a:off x="16097098" y="7181698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2"/>
          <p:cNvSpPr txBox="1"/>
          <p:nvPr/>
        </p:nvSpPr>
        <p:spPr>
          <a:xfrm>
            <a:off x="1238098" y="7372807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170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12"/>
          <p:cNvSpPr txBox="1"/>
          <p:nvPr/>
        </p:nvSpPr>
        <p:spPr>
          <a:xfrm>
            <a:off x="1619402" y="7372807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move pallet RASS3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2"/>
          <p:cNvSpPr txBox="1"/>
          <p:nvPr/>
        </p:nvSpPr>
        <p:spPr>
          <a:xfrm>
            <a:off x="16097098" y="7372807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12"/>
          <p:cNvSpPr txBox="1"/>
          <p:nvPr/>
        </p:nvSpPr>
        <p:spPr>
          <a:xfrm>
            <a:off x="1238098" y="7563002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180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2"/>
          <p:cNvSpPr txBox="1"/>
          <p:nvPr/>
        </p:nvSpPr>
        <p:spPr>
          <a:xfrm>
            <a:off x="1619402" y="7563002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test IoT PCB connection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2"/>
          <p:cNvSpPr txBox="1"/>
          <p:nvPr/>
        </p:nvSpPr>
        <p:spPr>
          <a:xfrm>
            <a:off x="16097098" y="7563002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2"/>
          <p:cNvSpPr txBox="1"/>
          <p:nvPr/>
        </p:nvSpPr>
        <p:spPr>
          <a:xfrm>
            <a:off x="1238098" y="7753198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190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2"/>
          <p:cNvSpPr txBox="1"/>
          <p:nvPr/>
        </p:nvSpPr>
        <p:spPr>
          <a:xfrm>
            <a:off x="1619402" y="7753198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test touch display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2"/>
          <p:cNvSpPr txBox="1"/>
          <p:nvPr/>
        </p:nvSpPr>
        <p:spPr>
          <a:xfrm>
            <a:off x="16097098" y="7753198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2"/>
          <p:cNvSpPr txBox="1"/>
          <p:nvPr/>
        </p:nvSpPr>
        <p:spPr>
          <a:xfrm>
            <a:off x="1238098" y="7944307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200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2"/>
          <p:cNvSpPr txBox="1"/>
          <p:nvPr/>
        </p:nvSpPr>
        <p:spPr>
          <a:xfrm>
            <a:off x="1619402" y="7944307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1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test analog I/O shield ← BOTTLENECK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2"/>
          <p:cNvSpPr txBox="1"/>
          <p:nvPr/>
        </p:nvSpPr>
        <p:spPr>
          <a:xfrm>
            <a:off x="16097098" y="7944307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00"/>
              <a:buFont typeface="JetBrains Mono"/>
              <a:buNone/>
            </a:pPr>
            <a:r>
              <a:rPr b="1" i="0" lang="en-US" sz="8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1,206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2"/>
          <p:cNvSpPr txBox="1"/>
          <p:nvPr/>
        </p:nvSpPr>
        <p:spPr>
          <a:xfrm>
            <a:off x="1238098" y="8134502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210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2"/>
          <p:cNvSpPr txBox="1"/>
          <p:nvPr/>
        </p:nvSpPr>
        <p:spPr>
          <a:xfrm>
            <a:off x="1619402" y="8134502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check gyroscope history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2"/>
          <p:cNvSpPr txBox="1"/>
          <p:nvPr/>
        </p:nvSpPr>
        <p:spPr>
          <a:xfrm>
            <a:off x="16097098" y="8134502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2"/>
          <p:cNvSpPr txBox="1"/>
          <p:nvPr/>
        </p:nvSpPr>
        <p:spPr>
          <a:xfrm>
            <a:off x="1238098" y="8324698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230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2"/>
          <p:cNvSpPr txBox="1"/>
          <p:nvPr/>
        </p:nvSpPr>
        <p:spPr>
          <a:xfrm>
            <a:off x="1619402" y="8324698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print label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2"/>
          <p:cNvSpPr txBox="1"/>
          <p:nvPr/>
        </p:nvSpPr>
        <p:spPr>
          <a:xfrm>
            <a:off x="16097098" y="8324698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2"/>
          <p:cNvSpPr txBox="1"/>
          <p:nvPr/>
        </p:nvSpPr>
        <p:spPr>
          <a:xfrm>
            <a:off x="1238098" y="8515807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240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2"/>
          <p:cNvSpPr txBox="1"/>
          <p:nvPr/>
        </p:nvSpPr>
        <p:spPr>
          <a:xfrm>
            <a:off x="1619402" y="8515807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deliver part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2"/>
          <p:cNvSpPr txBox="1"/>
          <p:nvPr/>
        </p:nvSpPr>
        <p:spPr>
          <a:xfrm>
            <a:off x="16097098" y="8515807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2"/>
          <p:cNvSpPr txBox="1"/>
          <p:nvPr/>
        </p:nvSpPr>
        <p:spPr>
          <a:xfrm>
            <a:off x="1238098" y="8706002"/>
            <a:ext cx="286207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250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2"/>
          <p:cNvSpPr txBox="1"/>
          <p:nvPr/>
        </p:nvSpPr>
        <p:spPr>
          <a:xfrm>
            <a:off x="1619402" y="8706002"/>
            <a:ext cx="362011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store from stopper 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2"/>
          <p:cNvSpPr txBox="1"/>
          <p:nvPr/>
        </p:nvSpPr>
        <p:spPr>
          <a:xfrm>
            <a:off x="16097098" y="8706002"/>
            <a:ext cx="11430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800"/>
              <a:buFont typeface="JetBrains Mono"/>
              <a:buNone/>
            </a:pPr>
            <a:r>
              <a:rPr b="0" i="0" lang="en-US" sz="8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19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2"/>
          <p:cNvSpPr txBox="1"/>
          <p:nvPr/>
        </p:nvSpPr>
        <p:spPr>
          <a:xfrm>
            <a:off x="16002000" y="9562795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10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1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573" name="Google Shape;573;p13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13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13"/>
          <p:cNvSpPr/>
          <p:nvPr/>
        </p:nvSpPr>
        <p:spPr>
          <a:xfrm>
            <a:off x="11658600" y="3276295"/>
            <a:ext cx="5734202" cy="567659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576" name="Google Shape;576;p13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3341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a5deb8551e5d08b40a96fd348cd15b3.png" id="577" name="Google Shape;577;p13"/>
          <p:cNvPicPr preferRelativeResize="0"/>
          <p:nvPr/>
        </p:nvPicPr>
        <p:blipFill rotWithShape="1">
          <a:blip r:embed="rId4">
            <a:alphaModFix/>
          </a:blip>
          <a:srcRect b="0" l="-400" r="-400" t="0"/>
          <a:stretch/>
        </p:blipFill>
        <p:spPr>
          <a:xfrm>
            <a:off x="11925605" y="4552798"/>
            <a:ext cx="57607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227b370184cd3175a1d794f64ab70a28.png" id="578" name="Google Shape;578;p13"/>
          <p:cNvPicPr preferRelativeResize="0"/>
          <p:nvPr/>
        </p:nvPicPr>
        <p:blipFill rotWithShape="1">
          <a:blip r:embed="rId5">
            <a:alphaModFix/>
          </a:blip>
          <a:srcRect b="0" l="-400" r="-400" t="0"/>
          <a:stretch/>
        </p:blipFill>
        <p:spPr>
          <a:xfrm>
            <a:off x="11925605" y="5219395"/>
            <a:ext cx="57607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227b370184cd3175a1d794f64ab70a28.png" id="579" name="Google Shape;579;p13"/>
          <p:cNvPicPr preferRelativeResize="0"/>
          <p:nvPr/>
        </p:nvPicPr>
        <p:blipFill rotWithShape="1">
          <a:blip r:embed="rId5">
            <a:alphaModFix/>
          </a:blip>
          <a:srcRect b="0" l="-400" r="-400" t="0"/>
          <a:stretch/>
        </p:blipFill>
        <p:spPr>
          <a:xfrm>
            <a:off x="11925605" y="5886907"/>
            <a:ext cx="57607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f7a0ec1bfdc1f08c9bbc27035fc787c5.png" id="580" name="Google Shape;580;p13"/>
          <p:cNvPicPr preferRelativeResize="0"/>
          <p:nvPr/>
        </p:nvPicPr>
        <p:blipFill rotWithShape="1">
          <a:blip r:embed="rId6">
            <a:alphaModFix/>
          </a:blip>
          <a:srcRect b="0" l="-400" r="-400" t="0"/>
          <a:stretch/>
        </p:blipFill>
        <p:spPr>
          <a:xfrm>
            <a:off x="11925605" y="6553505"/>
            <a:ext cx="57607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a5deb8551e5d08b40a96fd348cd15b3.png" id="581" name="Google Shape;581;p13"/>
          <p:cNvPicPr preferRelativeResize="0"/>
          <p:nvPr/>
        </p:nvPicPr>
        <p:blipFill rotWithShape="1">
          <a:blip r:embed="rId4">
            <a:alphaModFix/>
          </a:blip>
          <a:srcRect b="0" l="-400" r="-400" t="0"/>
          <a:stretch/>
        </p:blipFill>
        <p:spPr>
          <a:xfrm>
            <a:off x="11925605" y="7220102"/>
            <a:ext cx="57607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13"/>
          <p:cNvSpPr/>
          <p:nvPr/>
        </p:nvSpPr>
        <p:spPr>
          <a:xfrm>
            <a:off x="11925605" y="8058607"/>
            <a:ext cx="5162702" cy="705002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13"/>
          <p:cNvSpPr/>
          <p:nvPr/>
        </p:nvSpPr>
        <p:spPr>
          <a:xfrm>
            <a:off x="914400" y="3276295"/>
            <a:ext cx="10496398" cy="5676595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4523c3371433d57aecffef1db3f2385c.jpg" id="584" name="Google Shape;584;p13"/>
          <p:cNvPicPr preferRelativeResize="0"/>
          <p:nvPr/>
        </p:nvPicPr>
        <p:blipFill rotWithShape="1">
          <a:blip r:embed="rId7">
            <a:alphaModFix/>
          </a:blip>
          <a:srcRect b="0" l="-2099" r="-2099" t="0"/>
          <a:stretch/>
        </p:blipFill>
        <p:spPr>
          <a:xfrm>
            <a:off x="923544" y="3286354"/>
            <a:ext cx="10477195" cy="5658307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13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11 · SECTION 04 OF 04 · THE WORKING SYSTEM · SIMULATION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3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11/12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3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PLANT SIMULATION · SIEMENS TECNOMATIX · LIVE LOOP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3"/>
          <p:cNvSpPr txBox="1"/>
          <p:nvPr/>
        </p:nvSpPr>
        <p:spPr>
          <a:xfrm>
            <a:off x="914400" y="1904695"/>
            <a:ext cx="1647840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300"/>
              <a:buFont typeface="Inter Tight"/>
              <a:buNone/>
            </a:pPr>
            <a:r>
              <a:rPr b="1" i="0" lang="en-US" sz="4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The demonstrator runs the loop end-to-end </a:t>
            </a:r>
            <a:r>
              <a:rPr b="1" i="0" lang="en-US" sz="43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in simulation</a:t>
            </a:r>
            <a:r>
              <a:rPr b="1" i="0" lang="en-US" sz="4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.</a:t>
            </a:r>
            <a:endParaRPr b="0" i="0" sz="4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3"/>
          <p:cNvSpPr txBox="1"/>
          <p:nvPr/>
        </p:nvSpPr>
        <p:spPr>
          <a:xfrm>
            <a:off x="914400" y="8991295"/>
            <a:ext cx="104781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MODEL OVERVIEW · SOURCE \ CONVEYORS \ </a:t>
            </a:r>
            <a:r>
              <a:rPr lang="en-US" sz="900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Assembly</a:t>
            </a:r>
            <a:r>
              <a:rPr lang="en-US" sz="900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STATIONS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\ </a:t>
            </a:r>
            <a:r>
              <a:rPr lang="en-US" sz="900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DISMANTLE STATIONS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\ DRAINS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3"/>
          <p:cNvSpPr txBox="1"/>
          <p:nvPr/>
        </p:nvSpPr>
        <p:spPr>
          <a:xfrm>
            <a:off x="11925605" y="3504895"/>
            <a:ext cx="5143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PROCESS FLOW · 5 STAGES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3"/>
          <p:cNvSpPr txBox="1"/>
          <p:nvPr/>
        </p:nvSpPr>
        <p:spPr>
          <a:xfrm>
            <a:off x="11925605" y="3810305"/>
            <a:ext cx="514350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Source → Reassembly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3"/>
          <p:cNvSpPr txBox="1"/>
          <p:nvPr/>
        </p:nvSpPr>
        <p:spPr>
          <a:xfrm>
            <a:off x="12115800" y="4552798"/>
            <a:ext cx="724205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01 SOURCE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3"/>
          <p:cNvSpPr txBox="1"/>
          <p:nvPr/>
        </p:nvSpPr>
        <p:spPr>
          <a:xfrm>
            <a:off x="12115800" y="4749394"/>
            <a:ext cx="3943807" cy="162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Entry of returned/end-of-life products into the model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3"/>
          <p:cNvSpPr txBox="1"/>
          <p:nvPr/>
        </p:nvSpPr>
        <p:spPr>
          <a:xfrm>
            <a:off x="12115800" y="5219395"/>
            <a:ext cx="1924812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02 HUMAN TESTING STATION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3"/>
          <p:cNvSpPr txBox="1"/>
          <p:nvPr/>
        </p:nvSpPr>
        <p:spPr>
          <a:xfrm>
            <a:off x="12115800" y="5415991"/>
            <a:ext cx="3419856" cy="162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Inspect condition · trigger dismantle decision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13"/>
          <p:cNvSpPr txBox="1"/>
          <p:nvPr/>
        </p:nvSpPr>
        <p:spPr>
          <a:xfrm>
            <a:off x="12115800" y="5886907"/>
            <a:ext cx="1600200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03 DISMANTLE STATION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3"/>
          <p:cNvSpPr txBox="1"/>
          <p:nvPr/>
        </p:nvSpPr>
        <p:spPr>
          <a:xfrm>
            <a:off x="12115800" y="6082589"/>
            <a:ext cx="3648456" cy="162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Human-assisted disassembly into constituent parts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3"/>
          <p:cNvSpPr txBox="1"/>
          <p:nvPr/>
        </p:nvSpPr>
        <p:spPr>
          <a:xfrm>
            <a:off x="12115800" y="6553505"/>
            <a:ext cx="1524305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04 SORTING \ BUFFER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3"/>
          <p:cNvSpPr txBox="1"/>
          <p:nvPr/>
        </p:nvSpPr>
        <p:spPr>
          <a:xfrm>
            <a:off x="12115800" y="6749186"/>
            <a:ext cx="3353105" cy="162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Sensor-distributed conveyors route components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13"/>
          <p:cNvSpPr txBox="1"/>
          <p:nvPr/>
        </p:nvSpPr>
        <p:spPr>
          <a:xfrm>
            <a:off x="12115800" y="7220102"/>
            <a:ext cx="1047902" cy="171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05 REASSEMBLY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3"/>
          <p:cNvSpPr txBox="1"/>
          <p:nvPr/>
        </p:nvSpPr>
        <p:spPr>
          <a:xfrm>
            <a:off x="12115800" y="7415784"/>
            <a:ext cx="4019702" cy="162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Certified parts feed the new-product assembly stations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13"/>
          <p:cNvSpPr txBox="1"/>
          <p:nvPr/>
        </p:nvSpPr>
        <p:spPr>
          <a:xfrm>
            <a:off x="12115800" y="8153705"/>
            <a:ext cx="495330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OUTCOME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13"/>
          <p:cNvSpPr txBox="1"/>
          <p:nvPr/>
        </p:nvSpPr>
        <p:spPr>
          <a:xfrm>
            <a:off x="12115800" y="8382305"/>
            <a:ext cx="5639105" cy="305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600"/>
              <a:buFont typeface="Inter Tight"/>
              <a:buNone/>
            </a:pPr>
            <a:r>
              <a:rPr b="1" i="0" lang="en-US" sz="16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The loop closes in simulation — ready for line trial.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13"/>
          <p:cNvSpPr txBox="1"/>
          <p:nvPr/>
        </p:nvSpPr>
        <p:spPr>
          <a:xfrm>
            <a:off x="16002000" y="9562795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11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612" name="Google Shape;612;p14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87626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54da75f0976ef2709a585871046b6b99.png" id="613" name="Google Shape;613;p14"/>
          <p:cNvPicPr preferRelativeResize="0"/>
          <p:nvPr/>
        </p:nvPicPr>
        <p:blipFill rotWithShape="1">
          <a:blip r:embed="rId4">
            <a:alphaModFix/>
          </a:blip>
          <a:srcRect b="-400" l="0" r="0" t="-400"/>
          <a:stretch/>
        </p:blipFill>
        <p:spPr>
          <a:xfrm>
            <a:off x="7239305" y="7048195"/>
            <a:ext cx="1143000" cy="57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0b622855d865f8d75aa0db96999ea81a.png" id="614" name="Google Shape;614;p14"/>
          <p:cNvPicPr preferRelativeResize="0"/>
          <p:nvPr/>
        </p:nvPicPr>
        <p:blipFill rotWithShape="1">
          <a:blip r:embed="rId5">
            <a:alphaModFix/>
          </a:blip>
          <a:srcRect b="-400" l="0" r="0" t="-400"/>
          <a:stretch/>
        </p:blipFill>
        <p:spPr>
          <a:xfrm>
            <a:off x="8572500" y="7048195"/>
            <a:ext cx="1143000" cy="57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2444f9ac9c7412f77286843670c8546c.png" id="615" name="Google Shape;615;p14"/>
          <p:cNvPicPr preferRelativeResize="0"/>
          <p:nvPr/>
        </p:nvPicPr>
        <p:blipFill rotWithShape="1">
          <a:blip r:embed="rId6">
            <a:alphaModFix/>
          </a:blip>
          <a:srcRect b="-400" l="0" r="0" t="-400"/>
          <a:stretch/>
        </p:blipFill>
        <p:spPr>
          <a:xfrm>
            <a:off x="9905695" y="7048195"/>
            <a:ext cx="1143000" cy="57607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14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12/12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4"/>
          <p:cNvSpPr txBox="1"/>
          <p:nvPr/>
        </p:nvSpPr>
        <p:spPr>
          <a:xfrm>
            <a:off x="914400" y="3429000"/>
            <a:ext cx="16459200" cy="20958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5000"/>
              <a:buFont typeface="Inter Tight"/>
              <a:buNone/>
            </a:pPr>
            <a:r>
              <a:rPr b="1" i="0" lang="en-US" sz="150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Thank you. </a:t>
            </a:r>
            <a:r>
              <a:rPr b="1" i="0" lang="en-US" sz="150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♻️</a:t>
            </a:r>
            <a:endParaRPr b="0" i="0" sz="15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4"/>
          <p:cNvSpPr txBox="1"/>
          <p:nvPr/>
        </p:nvSpPr>
        <p:spPr>
          <a:xfrm>
            <a:off x="914400" y="5790895"/>
            <a:ext cx="1645920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2100"/>
              <a:buFont typeface="Inter"/>
              <a:buNone/>
            </a:pPr>
            <a:r>
              <a:rPr b="0" i="0" lang="en-US" sz="21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Five minutes for questions — happy to dig into FMEA, NDT, routing, or simulation details.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4"/>
          <p:cNvSpPr txBox="1"/>
          <p:nvPr/>
        </p:nvSpPr>
        <p:spPr>
          <a:xfrm>
            <a:off x="7239305" y="7220102"/>
            <a:ext cx="11430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REUSE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4"/>
          <p:cNvSpPr txBox="1"/>
          <p:nvPr/>
        </p:nvSpPr>
        <p:spPr>
          <a:xfrm>
            <a:off x="8572500" y="7220102"/>
            <a:ext cx="11430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REFURBISH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14"/>
          <p:cNvSpPr txBox="1"/>
          <p:nvPr/>
        </p:nvSpPr>
        <p:spPr>
          <a:xfrm>
            <a:off x="9905695" y="7220102"/>
            <a:ext cx="11430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RECYCLE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4"/>
          <p:cNvSpPr txBox="1"/>
          <p:nvPr/>
        </p:nvSpPr>
        <p:spPr>
          <a:xfrm>
            <a:off x="914400" y="8991295"/>
            <a:ext cx="164592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LEAD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Denis Gabriela L. Esquivel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14"/>
          <p:cNvSpPr txBox="1"/>
          <p:nvPr/>
        </p:nvSpPr>
        <p:spPr>
          <a:xfrm>
            <a:off x="914400" y="9334195"/>
            <a:ext cx="164592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Favour Atem · Barbara Calderón · Anshpreet Singh · Marko A. García · Diego Cárdenas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36" name="Google Shape;36;p4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FFC83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914400" y="3619195"/>
            <a:ext cx="7981798" cy="3066898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9411005" y="3619195"/>
            <a:ext cx="7981798" cy="3066898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4"/>
          <p:cNvSpPr/>
          <p:nvPr/>
        </p:nvSpPr>
        <p:spPr>
          <a:xfrm>
            <a:off x="914400" y="6933895"/>
            <a:ext cx="7981798" cy="221010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9411005" y="6933895"/>
            <a:ext cx="7981798" cy="221010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42" name="Google Shape;42;p4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430207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e26bb8f6d4014b35b7c9082ce7432a7c.png" id="43" name="Google Shape;43;p4"/>
          <p:cNvPicPr preferRelativeResize="0"/>
          <p:nvPr/>
        </p:nvPicPr>
        <p:blipFill rotWithShape="1">
          <a:blip r:embed="rId4">
            <a:alphaModFix/>
          </a:blip>
          <a:srcRect b="-196" l="0" r="0" t="-196"/>
          <a:stretch/>
        </p:blipFill>
        <p:spPr>
          <a:xfrm>
            <a:off x="914400" y="3619195"/>
            <a:ext cx="75895" cy="30476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5119abd49af20a04034bef3b09d35ea0.png" id="44" name="Google Shape;44;p4"/>
          <p:cNvPicPr preferRelativeResize="0"/>
          <p:nvPr/>
        </p:nvPicPr>
        <p:blipFill rotWithShape="1">
          <a:blip r:embed="rId5">
            <a:alphaModFix/>
          </a:blip>
          <a:srcRect b="-196" l="0" r="0" t="-196"/>
          <a:stretch/>
        </p:blipFill>
        <p:spPr>
          <a:xfrm>
            <a:off x="9411005" y="3619195"/>
            <a:ext cx="75895" cy="30476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684866a5f872bc7d234bcb884b0ca8b1.png" id="45" name="Google Shape;45;p4"/>
          <p:cNvPicPr preferRelativeResize="0"/>
          <p:nvPr/>
        </p:nvPicPr>
        <p:blipFill rotWithShape="1">
          <a:blip r:embed="rId6">
            <a:alphaModFix/>
          </a:blip>
          <a:srcRect b="-204" l="0" r="0" t="-204"/>
          <a:stretch/>
        </p:blipFill>
        <p:spPr>
          <a:xfrm>
            <a:off x="914400" y="6933895"/>
            <a:ext cx="75895" cy="21909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c44e767bad180a4e94362d4548a2df83.png" id="46" name="Google Shape;46;p4"/>
          <p:cNvPicPr preferRelativeResize="0"/>
          <p:nvPr/>
        </p:nvPicPr>
        <p:blipFill rotWithShape="1">
          <a:blip r:embed="rId7">
            <a:alphaModFix/>
          </a:blip>
          <a:srcRect b="-204" l="0" r="0" t="-204"/>
          <a:stretch/>
        </p:blipFill>
        <p:spPr>
          <a:xfrm>
            <a:off x="9411005" y="6933895"/>
            <a:ext cx="75895" cy="219090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4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02 · TABLE OF CONTENTS · 15 MIN TALK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02/12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ROADMAP · FOUR SECTIONS · TEN MINUTES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 txBox="1"/>
          <p:nvPr/>
        </p:nvSpPr>
        <p:spPr>
          <a:xfrm>
            <a:off x="914400" y="1904695"/>
            <a:ext cx="1647840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800"/>
              <a:buFont typeface="Inter Tight"/>
              <a:buNone/>
            </a:pPr>
            <a:r>
              <a:rPr b="1" i="0" lang="en-US" sz="4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From planning, through risk, to a </a:t>
            </a:r>
            <a:r>
              <a:rPr b="1" i="0" lang="en-US" sz="48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working loop</a:t>
            </a:r>
            <a:r>
              <a:rPr b="1" i="0" lang="en-US" sz="4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.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 txBox="1"/>
          <p:nvPr/>
        </p:nvSpPr>
        <p:spPr>
          <a:xfrm>
            <a:off x="1333195" y="3905402"/>
            <a:ext cx="152430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8100"/>
              <a:buFont typeface="Inter Tight"/>
              <a:buNone/>
            </a:pPr>
            <a:r>
              <a:rPr b="1" i="0" lang="en-US" sz="8100" u="none" cap="none" strike="noStrike">
                <a:solidFill>
                  <a:srgbClr val="FFC83D"/>
                </a:solidFill>
                <a:latin typeface="Inter Tight"/>
                <a:ea typeface="Inter Tight"/>
                <a:cs typeface="Inter Tight"/>
                <a:sym typeface="Inter Tight"/>
              </a:rPr>
              <a:t>01</a:t>
            </a:r>
            <a:endParaRPr b="0" i="0" sz="8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 txBox="1"/>
          <p:nvPr/>
        </p:nvSpPr>
        <p:spPr>
          <a:xfrm>
            <a:off x="1333195" y="5143500"/>
            <a:ext cx="64776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800"/>
              <a:buFont typeface="Inter Tight"/>
              <a:buNone/>
            </a:pPr>
            <a:r>
              <a:rPr b="1" i="0" lang="en-US" sz="2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Project Approach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 txBox="1"/>
          <p:nvPr/>
        </p:nvSpPr>
        <p:spPr>
          <a:xfrm>
            <a:off x="1333195" y="5734202"/>
            <a:ext cx="647761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400"/>
              <a:buFont typeface="Inter"/>
              <a:buNone/>
            </a:pPr>
            <a:r>
              <a:rPr b="0" i="0" lang="en-US" sz="14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The gap, the goal, and the Agile structure that made delivery possible on a short timeline.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 txBox="1"/>
          <p:nvPr/>
        </p:nvSpPr>
        <p:spPr>
          <a:xfrm>
            <a:off x="1333195" y="6362395"/>
            <a:ext cx="64776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SLIDES 03 · 04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 txBox="1"/>
          <p:nvPr/>
        </p:nvSpPr>
        <p:spPr>
          <a:xfrm>
            <a:off x="9829800" y="3905402"/>
            <a:ext cx="152430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100"/>
              <a:buFont typeface="Inter Tight"/>
              <a:buNone/>
            </a:pPr>
            <a:r>
              <a:rPr b="1" i="0" lang="en-US" sz="8100" u="none" cap="none" strike="noStrike">
                <a:solidFill>
                  <a:srgbClr val="E63946"/>
                </a:solidFill>
                <a:latin typeface="Inter Tight"/>
                <a:ea typeface="Inter Tight"/>
                <a:cs typeface="Inter Tight"/>
                <a:sym typeface="Inter Tight"/>
              </a:rPr>
              <a:t>02</a:t>
            </a:r>
            <a:endParaRPr b="0" i="0" sz="8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9829800" y="5143500"/>
            <a:ext cx="64776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800"/>
              <a:buFont typeface="Inter Tight"/>
              <a:buNone/>
            </a:pPr>
            <a:r>
              <a:rPr b="1" i="0" lang="en-US" sz="2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Risk Discipline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 txBox="1"/>
          <p:nvPr/>
        </p:nvSpPr>
        <p:spPr>
          <a:xfrm>
            <a:off x="9829800" y="5734202"/>
            <a:ext cx="647761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400"/>
              <a:buFont typeface="Inter"/>
              <a:buNone/>
            </a:pPr>
            <a:r>
              <a:rPr b="0" i="0" lang="en-US" sz="14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Five FMEA risks, the highest at RPN 336 — and the corrective actions that cut every one by 53–86%.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 txBox="1"/>
          <p:nvPr/>
        </p:nvSpPr>
        <p:spPr>
          <a:xfrm>
            <a:off x="9829800" y="6362395"/>
            <a:ext cx="64776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SLIDES 05 · 06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 txBox="1"/>
          <p:nvPr/>
        </p:nvSpPr>
        <p:spPr>
          <a:xfrm>
            <a:off x="1333195" y="7105802"/>
            <a:ext cx="1524305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6300"/>
              <a:buFont typeface="Inter Tight"/>
              <a:buNone/>
            </a:pPr>
            <a:r>
              <a:rPr b="1" i="0" lang="en-US" sz="63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03</a:t>
            </a:r>
            <a:endParaRPr b="0" i="0" sz="6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 txBox="1"/>
          <p:nvPr/>
        </p:nvSpPr>
        <p:spPr>
          <a:xfrm>
            <a:off x="2667305" y="7220102"/>
            <a:ext cx="514350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400"/>
              <a:buFont typeface="Inter Tight"/>
              <a:buNone/>
            </a:pPr>
            <a:r>
              <a:rPr b="1" i="0" lang="en-US" sz="2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Components &amp; Test Method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 txBox="1"/>
          <p:nvPr/>
        </p:nvSpPr>
        <p:spPr>
          <a:xfrm>
            <a:off x="2667305" y="7677302"/>
            <a:ext cx="5143500" cy="762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Inter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13 components classified into Reuse / Refurbish / Recycle, each certified non-destructively at one of four real test stations.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 txBox="1"/>
          <p:nvPr/>
        </p:nvSpPr>
        <p:spPr>
          <a:xfrm>
            <a:off x="2667305" y="8667598"/>
            <a:ext cx="5143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SLIDES 07 · 08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 txBox="1"/>
          <p:nvPr/>
        </p:nvSpPr>
        <p:spPr>
          <a:xfrm>
            <a:off x="9829800" y="7105802"/>
            <a:ext cx="1524305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6300"/>
              <a:buFont typeface="Inter Tight"/>
              <a:buNone/>
            </a:pPr>
            <a:r>
              <a:rPr b="1" i="0" lang="en-US" sz="6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04</a:t>
            </a:r>
            <a:endParaRPr b="0" i="0" sz="6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 txBox="1"/>
          <p:nvPr/>
        </p:nvSpPr>
        <p:spPr>
          <a:xfrm>
            <a:off x="11162995" y="7220102"/>
            <a:ext cx="590611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400"/>
              <a:buFont typeface="Inter Tight"/>
              <a:buNone/>
            </a:pPr>
            <a:r>
              <a:rPr b="1" i="0" lang="en-US" sz="2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The Working System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4"/>
          <p:cNvSpPr txBox="1"/>
          <p:nvPr/>
        </p:nvSpPr>
        <p:spPr>
          <a:xfrm>
            <a:off x="11162995" y="7677302"/>
            <a:ext cx="5906110" cy="762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Inter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Closed-loop architecture, the measured 62.5% baseline on 24 process steps, and the Tecnomatix demonstrator running it.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"/>
          <p:cNvSpPr txBox="1"/>
          <p:nvPr/>
        </p:nvSpPr>
        <p:spPr>
          <a:xfrm>
            <a:off x="11162995" y="8667598"/>
            <a:ext cx="59061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SLIDES 09 · 10 · 11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4"/>
          <p:cNvSpPr txBox="1"/>
          <p:nvPr/>
        </p:nvSpPr>
        <p:spPr>
          <a:xfrm>
            <a:off x="16002000" y="9658807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02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75" name="Google Shape;75;p5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5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FFC83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914400" y="3429000"/>
            <a:ext cx="7981798" cy="5544007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9411005" y="3429000"/>
            <a:ext cx="7981798" cy="5544007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79" name="Google Shape;79;p5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3341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e075c87ca5ae2bb13a46bda5a4544f96.png" id="80" name="Google Shape;80;p5"/>
          <p:cNvPicPr preferRelativeResize="0"/>
          <p:nvPr/>
        </p:nvPicPr>
        <p:blipFill rotWithShape="1">
          <a:blip r:embed="rId4">
            <a:alphaModFix/>
          </a:blip>
          <a:srcRect b="-204" l="0" r="0" t="-204"/>
          <a:stretch/>
        </p:blipFill>
        <p:spPr>
          <a:xfrm>
            <a:off x="914400" y="3429000"/>
            <a:ext cx="75895" cy="55248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3e2ad158017fca25bd95f50cbd931723.png" id="81" name="Google Shape;81;p5"/>
          <p:cNvPicPr preferRelativeResize="0"/>
          <p:nvPr/>
        </p:nvPicPr>
        <p:blipFill rotWithShape="1">
          <a:blip r:embed="rId5">
            <a:alphaModFix/>
          </a:blip>
          <a:srcRect b="-204" l="0" r="0" t="-204"/>
          <a:stretch/>
        </p:blipFill>
        <p:spPr>
          <a:xfrm>
            <a:off x="9411005" y="3429000"/>
            <a:ext cx="75895" cy="552480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5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03 · SECTION 01 OF 04 · PROJECT APPROACH · GAP &amp; GOAL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5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03/12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5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THE GAP · THE GOAL · FIVE PRINCIPLES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5"/>
          <p:cNvSpPr txBox="1"/>
          <p:nvPr/>
        </p:nvSpPr>
        <p:spPr>
          <a:xfrm>
            <a:off x="914400" y="1904695"/>
            <a:ext cx="16478402" cy="12390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500"/>
              <a:buFont typeface="Inter Tight"/>
              <a:buNone/>
            </a:pP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The line was </a:t>
            </a:r>
            <a:r>
              <a:rPr b="1" i="0" lang="en-US" sz="4500" u="none" cap="none" strike="noStrike">
                <a:solidFill>
                  <a:srgbClr val="E63946"/>
                </a:solidFill>
                <a:latin typeface="Inter Tight"/>
                <a:ea typeface="Inter Tight"/>
                <a:cs typeface="Inter Tight"/>
                <a:sym typeface="Inter Tight"/>
              </a:rPr>
              <a:t>linear</a:t>
            </a: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— and that's the part we set out to break.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 txBox="1"/>
          <p:nvPr/>
        </p:nvSpPr>
        <p:spPr>
          <a:xfrm>
            <a:off x="1333195" y="3676802"/>
            <a:ext cx="64776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STARTING POINT · THE GAP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1333195" y="4095598"/>
            <a:ext cx="7239305" cy="1334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800"/>
              <a:buFont typeface="Inter Tight"/>
              <a:buNone/>
            </a:pPr>
            <a:r>
              <a:rPr b="1" i="0" lang="en-US" sz="2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Take. Make. </a:t>
            </a:r>
            <a:r>
              <a:rPr b="1" i="0" lang="en-US" sz="2800" u="none" cap="none" strike="noStrike">
                <a:solidFill>
                  <a:srgbClr val="E63946"/>
                </a:solidFill>
                <a:latin typeface="Inter Tight"/>
                <a:ea typeface="Inter Tight"/>
                <a:cs typeface="Inter Tight"/>
                <a:sym typeface="Inter Tight"/>
              </a:rPr>
              <a:t>Dispose.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5"/>
          <p:cNvSpPr txBox="1"/>
          <p:nvPr/>
        </p:nvSpPr>
        <p:spPr>
          <a:xfrm>
            <a:off x="1333195" y="5447995"/>
            <a:ext cx="723930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500"/>
              <a:buFont typeface="Inter"/>
              <a:buNone/>
            </a:pP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An automated assembly and disassembly system operating as a linear process. No established technical method to validate, track, or re-integrate used components.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 txBox="1"/>
          <p:nvPr/>
        </p:nvSpPr>
        <p:spPr>
          <a:xfrm>
            <a:off x="1333195" y="6819595"/>
            <a:ext cx="7239305" cy="1905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100"/>
              <a:buFont typeface="JetBrains Mono"/>
              <a:buNone/>
            </a:pPr>
            <a:r>
              <a:rPr b="0" i="0" lang="en-US" sz="11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✕</a:t>
            </a:r>
            <a:r>
              <a:rPr b="0" i="0" lang="en-US" sz="11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Functional components routed to scrap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100"/>
              <a:buFont typeface="JetBrains Mono"/>
              <a:buNone/>
            </a:pPr>
            <a:r>
              <a:rPr b="0" i="0" lang="en-US" sz="11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✕</a:t>
            </a:r>
            <a:r>
              <a:rPr b="0" i="0" lang="en-US" sz="11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No traceability of cycle count or origin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100"/>
              <a:buFont typeface="JetBrains Mono"/>
              <a:buNone/>
            </a:pPr>
            <a:r>
              <a:rPr b="0" i="0" lang="en-US" sz="11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✕</a:t>
            </a:r>
            <a:r>
              <a:rPr b="0" i="0" lang="en-US" sz="11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Material value lost at end-of-life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100"/>
              <a:buFont typeface="JetBrains Mono"/>
              <a:buNone/>
            </a:pPr>
            <a:r>
              <a:rPr b="0" i="0" lang="en-US" sz="11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✕</a:t>
            </a:r>
            <a:r>
              <a:rPr b="0" i="0" lang="en-US" sz="11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Incompatible with Industry 5.0 mandate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 txBox="1"/>
          <p:nvPr/>
        </p:nvSpPr>
        <p:spPr>
          <a:xfrm>
            <a:off x="9829800" y="3676802"/>
            <a:ext cx="64776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TARGET STATE · THE GOAL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 txBox="1"/>
          <p:nvPr/>
        </p:nvSpPr>
        <p:spPr>
          <a:xfrm>
            <a:off x="9829800" y="4095598"/>
            <a:ext cx="7239305" cy="1334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800"/>
              <a:buFont typeface="Inter Tight"/>
              <a:buNone/>
            </a:pPr>
            <a:r>
              <a:rPr b="1" i="0" lang="en-US" sz="2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Recover. Re-test. </a:t>
            </a:r>
            <a:r>
              <a:rPr b="1" i="0" lang="en-US" sz="28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Re-integrate.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 txBox="1"/>
          <p:nvPr/>
        </p:nvSpPr>
        <p:spPr>
          <a:xfrm>
            <a:off x="9829800" y="5447995"/>
            <a:ext cx="723930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500"/>
              <a:buFont typeface="Inter"/>
              <a:buNone/>
            </a:pP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A Circular Economy Technical Demonstrator built on the same IoT line — five operating principles that make the loop close.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 txBox="1"/>
          <p:nvPr/>
        </p:nvSpPr>
        <p:spPr>
          <a:xfrm>
            <a:off x="9829800" y="6819595"/>
            <a:ext cx="7239305" cy="1905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200"/>
              <a:buFont typeface="JetBrains Mono"/>
              <a:buNone/>
            </a:pPr>
            <a:r>
              <a:rPr b="1" i="0" lang="en-US" sz="12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01</a:t>
            </a:r>
            <a:r>
              <a:rPr b="0" i="0" lang="en-US" sz="1200" u="none" cap="none" strike="noStrike">
                <a:solidFill>
                  <a:srgbClr val="F5F2EC"/>
                </a:solidFill>
                <a:latin typeface="Inter"/>
                <a:ea typeface="Inter"/>
                <a:cs typeface="Inter"/>
                <a:sym typeface="Inter"/>
              </a:rPr>
              <a:t> Structure products for non-destructive separation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200"/>
              <a:buFont typeface="JetBrains Mono"/>
              <a:buNone/>
            </a:pPr>
            <a:r>
              <a:rPr b="1" i="0" lang="en-US" sz="12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02</a:t>
            </a:r>
            <a:r>
              <a:rPr b="0" i="0" lang="en-US" sz="1200" u="none" cap="none" strike="noStrike">
                <a:solidFill>
                  <a:srgbClr val="F5F2EC"/>
                </a:solidFill>
                <a:latin typeface="Inter"/>
                <a:ea typeface="Inter"/>
                <a:cs typeface="Inter"/>
                <a:sym typeface="Inter"/>
              </a:rPr>
              <a:t> Define technical criteria to certify a used part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200"/>
              <a:buFont typeface="JetBrains Mono"/>
              <a:buNone/>
            </a:pPr>
            <a:r>
              <a:rPr b="1" i="0" lang="en-US" sz="12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03</a:t>
            </a:r>
            <a:r>
              <a:rPr b="0" i="0" lang="en-US" sz="1200" u="none" cap="none" strike="noStrike">
                <a:solidFill>
                  <a:srgbClr val="F5F2EC"/>
                </a:solidFill>
                <a:latin typeface="Inter"/>
                <a:ea typeface="Inter"/>
                <a:cs typeface="Inter"/>
                <a:sym typeface="Inter"/>
              </a:rPr>
              <a:t> Decide when refurbish beats a new part on time/cost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200"/>
              <a:buFont typeface="JetBrains Mono"/>
              <a:buNone/>
            </a:pPr>
            <a:r>
              <a:rPr b="1" i="0" lang="en-US" sz="12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04</a:t>
            </a:r>
            <a:r>
              <a:rPr b="0" i="0" lang="en-US" sz="1200" u="none" cap="none" strike="noStrike">
                <a:solidFill>
                  <a:srgbClr val="F5F2EC"/>
                </a:solidFill>
                <a:latin typeface="Inter"/>
                <a:ea typeface="Inter"/>
                <a:cs typeface="Inter"/>
                <a:sym typeface="Inter"/>
              </a:rPr>
              <a:t> Track component history through production data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200"/>
              <a:buFont typeface="JetBrains Mono"/>
              <a:buNone/>
            </a:pPr>
            <a:r>
              <a:rPr b="1" i="0" lang="en-US" sz="12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05</a:t>
            </a:r>
            <a:r>
              <a:rPr b="0" i="0" lang="en-US" sz="1200" u="none" cap="none" strike="noStrike">
                <a:solidFill>
                  <a:srgbClr val="F5F2EC"/>
                </a:solidFill>
                <a:latin typeface="Inter"/>
                <a:ea typeface="Inter"/>
                <a:cs typeface="Inter"/>
                <a:sym typeface="Inter"/>
              </a:rPr>
              <a:t> Demonstrate the closed loop end-to-end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 txBox="1"/>
          <p:nvPr/>
        </p:nvSpPr>
        <p:spPr>
          <a:xfrm>
            <a:off x="16002000" y="9562795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03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6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102" name="Google Shape;102;p6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6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FFC83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6"/>
          <p:cNvSpPr/>
          <p:nvPr/>
        </p:nvSpPr>
        <p:spPr>
          <a:xfrm>
            <a:off x="914400" y="4114800"/>
            <a:ext cx="5324551" cy="3638398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6"/>
          <p:cNvSpPr/>
          <p:nvPr/>
        </p:nvSpPr>
        <p:spPr>
          <a:xfrm>
            <a:off x="6486754" y="4114800"/>
            <a:ext cx="5333695" cy="3638398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6"/>
          <p:cNvSpPr/>
          <p:nvPr/>
        </p:nvSpPr>
        <p:spPr>
          <a:xfrm>
            <a:off x="12068251" y="4114800"/>
            <a:ext cx="5324551" cy="3638398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914400" y="8001000"/>
            <a:ext cx="16478402" cy="933602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108" name="Google Shape;108;p6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3341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06c3861d6e2ae73b9dc8b43d520242be.png" id="109" name="Google Shape;109;p6"/>
          <p:cNvPicPr preferRelativeResize="0"/>
          <p:nvPr/>
        </p:nvPicPr>
        <p:blipFill rotWithShape="1">
          <a:blip r:embed="rId4">
            <a:alphaModFix/>
          </a:blip>
          <a:srcRect b="-197" l="0" r="0" t="-197"/>
          <a:stretch/>
        </p:blipFill>
        <p:spPr>
          <a:xfrm>
            <a:off x="914400" y="4114800"/>
            <a:ext cx="75895" cy="36191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f9d7d2aa4da8935509c36c71e432355f.png" id="110" name="Google Shape;110;p6"/>
          <p:cNvPicPr preferRelativeResize="0"/>
          <p:nvPr/>
        </p:nvPicPr>
        <p:blipFill rotWithShape="1">
          <a:blip r:embed="rId5">
            <a:alphaModFix/>
          </a:blip>
          <a:srcRect b="-197" l="0" r="0" t="-197"/>
          <a:stretch/>
        </p:blipFill>
        <p:spPr>
          <a:xfrm>
            <a:off x="6486754" y="4114800"/>
            <a:ext cx="75895" cy="36191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a91528802fbc65f59a89518a74f3fc9c.png" id="111" name="Google Shape;111;p6"/>
          <p:cNvPicPr preferRelativeResize="0"/>
          <p:nvPr/>
        </p:nvPicPr>
        <p:blipFill rotWithShape="1">
          <a:blip r:embed="rId6">
            <a:alphaModFix/>
          </a:blip>
          <a:srcRect b="-197" l="0" r="0" t="-197"/>
          <a:stretch/>
        </p:blipFill>
        <p:spPr>
          <a:xfrm>
            <a:off x="12068251" y="4114800"/>
            <a:ext cx="75895" cy="36191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0f23ae6a2de8528391addc114e8ef857.png" id="112" name="Google Shape;112;p6"/>
          <p:cNvPicPr preferRelativeResize="0"/>
          <p:nvPr/>
        </p:nvPicPr>
        <p:blipFill rotWithShape="1">
          <a:blip r:embed="rId7">
            <a:alphaModFix/>
          </a:blip>
          <a:srcRect b="-201" l="0" r="0" t="-201"/>
          <a:stretch/>
        </p:blipFill>
        <p:spPr>
          <a:xfrm>
            <a:off x="914400" y="8001000"/>
            <a:ext cx="75895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04 · SECTION 01 OF 04 · PROJECT APPROACH · STRUCTURE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04/12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AGILE STRUCTURE · BI‑WEEKLY SPRINTS · CLEAR ROLES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6"/>
          <p:cNvSpPr txBox="1"/>
          <p:nvPr/>
        </p:nvSpPr>
        <p:spPr>
          <a:xfrm>
            <a:off x="914400" y="1904695"/>
            <a:ext cx="16478402" cy="12390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500"/>
              <a:buFont typeface="Inter Tight"/>
              <a:buNone/>
            </a:pP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We ran the project the way we'd run the </a:t>
            </a:r>
            <a:r>
              <a:rPr b="1" i="0" lang="en-US" sz="4500" u="none" cap="none" strike="noStrike">
                <a:solidFill>
                  <a:srgbClr val="FFC83D"/>
                </a:solidFill>
                <a:latin typeface="Inter Tight"/>
                <a:ea typeface="Inter Tight"/>
                <a:cs typeface="Inter Tight"/>
                <a:sym typeface="Inter Tight"/>
              </a:rPr>
              <a:t>factory</a:t>
            </a: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.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 txBox="1"/>
          <p:nvPr/>
        </p:nvSpPr>
        <p:spPr>
          <a:xfrm>
            <a:off x="914400" y="3372307"/>
            <a:ext cx="16478402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500"/>
              <a:buFont typeface="Inter"/>
              <a:buNone/>
            </a:pP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Agile cadence · explicit roles · iterative prototyping with the available lab </a:t>
            </a:r>
            <a:r>
              <a:rPr lang="en-US" sz="1500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Data</a:t>
            </a: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 · a timeline that </a:t>
            </a:r>
            <a:r>
              <a:rPr lang="en-US" sz="1500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composed of </a:t>
            </a: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7 days sprint se</a:t>
            </a:r>
            <a:r>
              <a:rPr lang="en-US" sz="1500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ssions</a:t>
            </a: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6"/>
          <p:cNvSpPr txBox="1"/>
          <p:nvPr/>
        </p:nvSpPr>
        <p:spPr>
          <a:xfrm>
            <a:off x="1238098" y="4324198"/>
            <a:ext cx="45720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01 · CADENCE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6"/>
          <p:cNvSpPr txBox="1"/>
          <p:nvPr/>
        </p:nvSpPr>
        <p:spPr>
          <a:xfrm>
            <a:off x="1238098" y="4705502"/>
            <a:ext cx="4763110" cy="514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800"/>
              <a:buFont typeface="Inter Tight"/>
              <a:buNone/>
            </a:pPr>
            <a:r>
              <a:rPr b="1" i="0" lang="en-US" sz="2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Bi-weekly sprints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1238098" y="5429707"/>
            <a:ext cx="4763110" cy="1524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Inter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Progress reviews every two weeks to check milestones, clear bottlenecks, and verify subsystem integration before the next sprint.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 txBox="1"/>
          <p:nvPr/>
        </p:nvSpPr>
        <p:spPr>
          <a:xfrm>
            <a:off x="1238098" y="7162495"/>
            <a:ext cx="476311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PREVENTS Linear phase-gate trap on a short timeline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6"/>
          <p:cNvSpPr txBox="1"/>
          <p:nvPr/>
        </p:nvSpPr>
        <p:spPr>
          <a:xfrm>
            <a:off x="6810451" y="4324198"/>
            <a:ext cx="45720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02 · ROLES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 txBox="1"/>
          <p:nvPr/>
        </p:nvSpPr>
        <p:spPr>
          <a:xfrm>
            <a:off x="6810451" y="4705502"/>
            <a:ext cx="4763110" cy="514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800"/>
              <a:buFont typeface="Inter Tight"/>
              <a:buNone/>
            </a:pPr>
            <a:r>
              <a:rPr b="1" i="0" lang="en-US" sz="2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Six-person team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 txBox="1"/>
          <p:nvPr/>
        </p:nvSpPr>
        <p:spPr>
          <a:xfrm>
            <a:off x="6810451" y="5429707"/>
            <a:ext cx="4763110" cy="1905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LEAD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Denis Gabriela L. Esquivel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IND ENG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Barbara Calderón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SCRUM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Diego Cárdenas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lang="en-US" sz="1000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IND ENG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Marko A. García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lang="en-US" sz="1000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SCRUM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Favour Atem · </a:t>
            </a:r>
            <a:endParaRPr b="0" i="0" sz="1000" u="none" cap="none" strike="noStrike">
              <a:solidFill>
                <a:srgbClr val="F5F2EC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lang="en-US" sz="1000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IND ENG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Anshpreet Singh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 txBox="1"/>
          <p:nvPr/>
        </p:nvSpPr>
        <p:spPr>
          <a:xfrm>
            <a:off x="12391949" y="4324198"/>
            <a:ext cx="45720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03 · TIMELINE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 txBox="1"/>
          <p:nvPr/>
        </p:nvSpPr>
        <p:spPr>
          <a:xfrm>
            <a:off x="12391949" y="4705502"/>
            <a:ext cx="4763110" cy="514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800"/>
              <a:buFont typeface="Inter Tight"/>
              <a:buNone/>
            </a:pPr>
            <a:r>
              <a:rPr b="1" lang="en-US" sz="28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3*</a:t>
            </a:r>
            <a:r>
              <a:rPr b="1" i="0" lang="en-US" sz="2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7 day</a:t>
            </a:r>
            <a:r>
              <a:rPr b="1" lang="en-US" sz="28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sprints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12391949" y="5429707"/>
            <a:ext cx="4763110" cy="1905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Facility &amp; process kickoff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Component tracking research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000"/>
              <a:buFont typeface="JetBrains Mono"/>
              <a:buNone/>
            </a:pPr>
            <a:r>
              <a:rPr lang="en-US" sz="1000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Lifecycle classification matrix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000"/>
              <a:buFont typeface="JetBrains Mono"/>
              <a:buNone/>
            </a:pPr>
            <a:r>
              <a:rPr lang="en-US" sz="1000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Demonstrator review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 txBox="1"/>
          <p:nvPr/>
        </p:nvSpPr>
        <p:spPr>
          <a:xfrm>
            <a:off x="1238098" y="8172907"/>
            <a:ext cx="28575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THE METHODOLOGICAL TURN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 txBox="1"/>
          <p:nvPr/>
        </p:nvSpPr>
        <p:spPr>
          <a:xfrm>
            <a:off x="1238098" y="8496605"/>
            <a:ext cx="16592702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600"/>
              <a:buFont typeface="Inter Tight"/>
              <a:buNone/>
            </a:pPr>
            <a:r>
              <a:rPr b="1" lang="en-US" sz="16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limited </a:t>
            </a:r>
            <a:r>
              <a:rPr b="1" i="0" lang="en-US" sz="16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physical factory access → built a concept virtual </a:t>
            </a:r>
            <a:r>
              <a:rPr b="1" lang="en-US" sz="16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twin of</a:t>
            </a:r>
            <a:r>
              <a:rPr b="1" i="0" lang="en-US" sz="16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the IoT-factory using Factory d</a:t>
            </a:r>
            <a:r>
              <a:rPr b="1" lang="en-US" sz="16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ata </a:t>
            </a:r>
            <a:r>
              <a:rPr b="1" i="0" lang="en-US" sz="16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 txBox="1"/>
          <p:nvPr/>
        </p:nvSpPr>
        <p:spPr>
          <a:xfrm>
            <a:off x="16002000" y="9562795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04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7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138" name="Google Shape;138;p7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7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"/>
          <p:cNvSpPr/>
          <p:nvPr/>
        </p:nvSpPr>
        <p:spPr>
          <a:xfrm>
            <a:off x="914400" y="4114800"/>
            <a:ext cx="10496398" cy="506760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"/>
          <p:cNvSpPr/>
          <p:nvPr/>
        </p:nvSpPr>
        <p:spPr>
          <a:xfrm>
            <a:off x="11620195" y="4114800"/>
            <a:ext cx="5772607" cy="506760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142" name="Google Shape;142;p7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3341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c3e54a4e64109ec4269cbad69082f1d4.png" id="143" name="Google Shape;143;p7"/>
          <p:cNvPicPr preferRelativeResize="0"/>
          <p:nvPr/>
        </p:nvPicPr>
        <p:blipFill rotWithShape="1">
          <a:blip r:embed="rId4">
            <a:alphaModFix/>
          </a:blip>
          <a:srcRect b="0" l="-2083" r="-2083" t="0"/>
          <a:stretch/>
        </p:blipFill>
        <p:spPr>
          <a:xfrm>
            <a:off x="1238098" y="4610405"/>
            <a:ext cx="9905695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/>
          <p:nvPr/>
        </p:nvSpPr>
        <p:spPr>
          <a:xfrm>
            <a:off x="9334195" y="4819802"/>
            <a:ext cx="1143000" cy="304495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b3228a4c2edd1543a3862fdcb1bc8742.png" id="145" name="Google Shape;145;p7"/>
          <p:cNvPicPr preferRelativeResize="0"/>
          <p:nvPr/>
        </p:nvPicPr>
        <p:blipFill rotWithShape="1">
          <a:blip r:embed="rId5">
            <a:alphaModFix/>
          </a:blip>
          <a:srcRect b="0" l="-2083" r="-2083" t="0"/>
          <a:stretch/>
        </p:blipFill>
        <p:spPr>
          <a:xfrm>
            <a:off x="1238098" y="5505602"/>
            <a:ext cx="9905695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7"/>
          <p:cNvSpPr/>
          <p:nvPr/>
        </p:nvSpPr>
        <p:spPr>
          <a:xfrm>
            <a:off x="9334195" y="5676595"/>
            <a:ext cx="1143000" cy="304495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b3228a4c2edd1543a3862fdcb1bc8742.png" id="147" name="Google Shape;147;p7"/>
          <p:cNvPicPr preferRelativeResize="0"/>
          <p:nvPr/>
        </p:nvPicPr>
        <p:blipFill rotWithShape="1">
          <a:blip r:embed="rId5">
            <a:alphaModFix/>
          </a:blip>
          <a:srcRect b="0" l="-2083" r="-2083" t="0"/>
          <a:stretch/>
        </p:blipFill>
        <p:spPr>
          <a:xfrm>
            <a:off x="1238098" y="6362395"/>
            <a:ext cx="9905695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"/>
          <p:cNvSpPr/>
          <p:nvPr/>
        </p:nvSpPr>
        <p:spPr>
          <a:xfrm>
            <a:off x="9334195" y="6534302"/>
            <a:ext cx="1143000" cy="304495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b3228a4c2edd1543a3862fdcb1bc8742.png" id="149" name="Google Shape;149;p7"/>
          <p:cNvPicPr preferRelativeResize="0"/>
          <p:nvPr/>
        </p:nvPicPr>
        <p:blipFill rotWithShape="1">
          <a:blip r:embed="rId5">
            <a:alphaModFix/>
          </a:blip>
          <a:srcRect b="0" l="-2083" r="-2083" t="0"/>
          <a:stretch/>
        </p:blipFill>
        <p:spPr>
          <a:xfrm>
            <a:off x="1238098" y="7220102"/>
            <a:ext cx="9905695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/>
          <p:cNvSpPr/>
          <p:nvPr/>
        </p:nvSpPr>
        <p:spPr>
          <a:xfrm>
            <a:off x="9334195" y="7391095"/>
            <a:ext cx="1143000" cy="304495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b3228a4c2edd1543a3862fdcb1bc8742.png" id="151" name="Google Shape;151;p7"/>
          <p:cNvPicPr preferRelativeResize="0"/>
          <p:nvPr/>
        </p:nvPicPr>
        <p:blipFill rotWithShape="1">
          <a:blip r:embed="rId5">
            <a:alphaModFix/>
          </a:blip>
          <a:srcRect b="0" l="-2083" r="-2083" t="0"/>
          <a:stretch/>
        </p:blipFill>
        <p:spPr>
          <a:xfrm>
            <a:off x="1238098" y="8076895"/>
            <a:ext cx="9905695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/>
          <p:nvPr/>
        </p:nvSpPr>
        <p:spPr>
          <a:xfrm>
            <a:off x="9334195" y="8248802"/>
            <a:ext cx="1143000" cy="304495"/>
          </a:xfrm>
          <a:prstGeom prst="rect">
            <a:avLst/>
          </a:prstGeom>
          <a:solidFill>
            <a:srgbClr val="FFC83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9dbce75c37a47c649f4d59c28fa49e5f.png" id="153" name="Google Shape;153;p7"/>
          <p:cNvPicPr preferRelativeResize="0"/>
          <p:nvPr/>
        </p:nvPicPr>
        <p:blipFill rotWithShape="1">
          <a:blip r:embed="rId6">
            <a:alphaModFix/>
          </a:blip>
          <a:srcRect b="-202" l="0" r="0" t="-202"/>
          <a:stretch/>
        </p:blipFill>
        <p:spPr>
          <a:xfrm>
            <a:off x="11620195" y="4114800"/>
            <a:ext cx="75895" cy="5048402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7"/>
          <p:cNvSpPr/>
          <p:nvPr/>
        </p:nvSpPr>
        <p:spPr>
          <a:xfrm>
            <a:off x="11925605" y="5505602"/>
            <a:ext cx="5143500" cy="514807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7"/>
          <p:cNvSpPr/>
          <p:nvPr/>
        </p:nvSpPr>
        <p:spPr>
          <a:xfrm>
            <a:off x="11925605" y="6115507"/>
            <a:ext cx="5143500" cy="514807"/>
          </a:xfrm>
          <a:prstGeom prst="rect">
            <a:avLst/>
          </a:prstGeom>
          <a:solidFill>
            <a:srgbClr val="FFC83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7"/>
          <p:cNvSpPr/>
          <p:nvPr/>
        </p:nvSpPr>
        <p:spPr>
          <a:xfrm>
            <a:off x="11925605" y="6724498"/>
            <a:ext cx="5143500" cy="514807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05 · SECTION 02 OF 04 · RISK DISCIPLINE · FMEA BEFORE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05/12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RISK DISCIPLINE · FMEA REGISTER \ HEATMAP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 txBox="1"/>
          <p:nvPr/>
        </p:nvSpPr>
        <p:spPr>
          <a:xfrm>
            <a:off x="914400" y="1904695"/>
            <a:ext cx="16478402" cy="12390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500"/>
              <a:buFont typeface="Inter Tight"/>
              <a:buNone/>
            </a:pP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Five risks. Four above the </a:t>
            </a:r>
            <a:r>
              <a:rPr b="1" i="0" lang="en-US" sz="4500" u="none" cap="none" strike="noStrike">
                <a:solidFill>
                  <a:srgbClr val="E63946"/>
                </a:solidFill>
                <a:latin typeface="Inter Tight"/>
                <a:ea typeface="Inter Tight"/>
                <a:cs typeface="Inter Tight"/>
                <a:sym typeface="Inter Tight"/>
              </a:rPr>
              <a:t>action threshold</a:t>
            </a: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. One at RPN 336.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 txBox="1"/>
          <p:nvPr/>
        </p:nvSpPr>
        <p:spPr>
          <a:xfrm>
            <a:off x="914400" y="3372307"/>
            <a:ext cx="16478402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500"/>
              <a:buFont typeface="Inter"/>
              <a:buNone/>
            </a:pP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Occurrence (W) × Severity (T) × Detection (E). RPN &gt; 100 requires corrective action before the demonstrator is built.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 txBox="1"/>
          <p:nvPr/>
        </p:nvSpPr>
        <p:spPr>
          <a:xfrm>
            <a:off x="1238098" y="4324198"/>
            <a:ext cx="5143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RISK ITEM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"/>
          <p:cNvSpPr txBox="1"/>
          <p:nvPr/>
        </p:nvSpPr>
        <p:spPr>
          <a:xfrm>
            <a:off x="6667805" y="4324198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W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 txBox="1"/>
          <p:nvPr/>
        </p:nvSpPr>
        <p:spPr>
          <a:xfrm>
            <a:off x="7429500" y="4324198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 txBox="1"/>
          <p:nvPr/>
        </p:nvSpPr>
        <p:spPr>
          <a:xfrm>
            <a:off x="8191195" y="4324198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7"/>
          <p:cNvSpPr txBox="1"/>
          <p:nvPr/>
        </p:nvSpPr>
        <p:spPr>
          <a:xfrm>
            <a:off x="9334195" y="4324198"/>
            <a:ext cx="11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RPN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 txBox="1"/>
          <p:nvPr/>
        </p:nvSpPr>
        <p:spPr>
          <a:xfrm>
            <a:off x="1238098" y="4762195"/>
            <a:ext cx="5143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Inter Tight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Process Development &amp; Human Factors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Disassembly lacks shop-floor reality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 txBox="1"/>
          <p:nvPr/>
        </p:nvSpPr>
        <p:spPr>
          <a:xfrm>
            <a:off x="6667805" y="48764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"/>
          <p:cNvSpPr txBox="1"/>
          <p:nvPr/>
        </p:nvSpPr>
        <p:spPr>
          <a:xfrm>
            <a:off x="7429500" y="48764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7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7"/>
          <p:cNvSpPr txBox="1"/>
          <p:nvPr/>
        </p:nvSpPr>
        <p:spPr>
          <a:xfrm>
            <a:off x="8191195" y="48764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8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 txBox="1"/>
          <p:nvPr/>
        </p:nvSpPr>
        <p:spPr>
          <a:xfrm>
            <a:off x="9334195" y="4858207"/>
            <a:ext cx="11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JetBrains Mono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336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7"/>
          <p:cNvSpPr txBox="1"/>
          <p:nvPr/>
        </p:nvSpPr>
        <p:spPr>
          <a:xfrm>
            <a:off x="1238098" y="5619902"/>
            <a:ext cx="5143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Inter Tight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Component Identification &amp; Tracking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Sticker barcodes lost during runtime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/>
          <p:cNvSpPr txBox="1"/>
          <p:nvPr/>
        </p:nvSpPr>
        <p:spPr>
          <a:xfrm>
            <a:off x="6667805" y="5734202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 txBox="1"/>
          <p:nvPr/>
        </p:nvSpPr>
        <p:spPr>
          <a:xfrm>
            <a:off x="7429500" y="5734202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8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 txBox="1"/>
          <p:nvPr/>
        </p:nvSpPr>
        <p:spPr>
          <a:xfrm>
            <a:off x="8191195" y="5734202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7"/>
          <p:cNvSpPr txBox="1"/>
          <p:nvPr/>
        </p:nvSpPr>
        <p:spPr>
          <a:xfrm>
            <a:off x="9334195" y="5715000"/>
            <a:ext cx="11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JetBrains Mono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288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 txBox="1"/>
          <p:nvPr/>
        </p:nvSpPr>
        <p:spPr>
          <a:xfrm>
            <a:off x="1238098" y="6476695"/>
            <a:ext cx="5143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Inter Tight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Lifecycle Classification (3Rs)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Scrap-vs-3R sorting without thresholds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"/>
          <p:cNvSpPr txBox="1"/>
          <p:nvPr/>
        </p:nvSpPr>
        <p:spPr>
          <a:xfrm>
            <a:off x="6667805" y="65909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7"/>
          <p:cNvSpPr txBox="1"/>
          <p:nvPr/>
        </p:nvSpPr>
        <p:spPr>
          <a:xfrm>
            <a:off x="7429500" y="65909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8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7"/>
          <p:cNvSpPr txBox="1"/>
          <p:nvPr/>
        </p:nvSpPr>
        <p:spPr>
          <a:xfrm>
            <a:off x="8191195" y="65909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7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7"/>
          <p:cNvSpPr txBox="1"/>
          <p:nvPr/>
        </p:nvSpPr>
        <p:spPr>
          <a:xfrm>
            <a:off x="9334195" y="6572707"/>
            <a:ext cx="11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JetBrains Mono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280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 txBox="1"/>
          <p:nvPr/>
        </p:nvSpPr>
        <p:spPr>
          <a:xfrm>
            <a:off x="1238098" y="7334402"/>
            <a:ext cx="5143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Inter Tight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Project Launch &amp; Scope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Complexity vs. short timeline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6667805" y="7448702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8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7429500" y="7448702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7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8191195" y="7448702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7"/>
          <p:cNvSpPr txBox="1"/>
          <p:nvPr/>
        </p:nvSpPr>
        <p:spPr>
          <a:xfrm>
            <a:off x="9334195" y="7429500"/>
            <a:ext cx="11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JetBrains Mono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280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 txBox="1"/>
          <p:nvPr/>
        </p:nvSpPr>
        <p:spPr>
          <a:xfrm>
            <a:off x="1238098" y="8191195"/>
            <a:ext cx="5143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Inter Tight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Facility Alignment &amp; Process Mapping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No on-site audit possible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 txBox="1"/>
          <p:nvPr/>
        </p:nvSpPr>
        <p:spPr>
          <a:xfrm>
            <a:off x="6667805" y="83054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 txBox="1"/>
          <p:nvPr/>
        </p:nvSpPr>
        <p:spPr>
          <a:xfrm>
            <a:off x="7429500" y="83054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8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8191195" y="8305495"/>
            <a:ext cx="57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4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9334195" y="8287207"/>
            <a:ext cx="11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500"/>
              <a:buFont typeface="JetBrains Mono"/>
              <a:buNone/>
            </a:pPr>
            <a:r>
              <a:rPr b="1" i="0" lang="en-US" sz="1500" u="none" cap="none" strike="noStrike">
                <a:solidFill>
                  <a:srgbClr val="0A0A0A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64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11925605" y="4324198"/>
            <a:ext cx="53346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RPN HEATMAP · 1–1000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11925605" y="4705502"/>
            <a:ext cx="5334610" cy="514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800"/>
              <a:buFont typeface="Inter Tight"/>
              <a:buNone/>
            </a:pPr>
            <a:r>
              <a:rPr b="1" i="0" lang="en-US" sz="28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The risk picture, before.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 txBox="1"/>
          <p:nvPr/>
        </p:nvSpPr>
        <p:spPr>
          <a:xfrm>
            <a:off x="12077395" y="5658307"/>
            <a:ext cx="495330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HIGH RPN &gt; 100 · ACT NOW → 4 of 5 risks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7"/>
          <p:cNvSpPr txBox="1"/>
          <p:nvPr/>
        </p:nvSpPr>
        <p:spPr>
          <a:xfrm>
            <a:off x="12077395" y="6267298"/>
            <a:ext cx="495330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0A0A0A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MED RPN 40–100 · MONITOR → 1 of 5 risks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7"/>
          <p:cNvSpPr txBox="1"/>
          <p:nvPr/>
        </p:nvSpPr>
        <p:spPr>
          <a:xfrm>
            <a:off x="12077395" y="6877202"/>
            <a:ext cx="495330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LOW RPN &lt; 40 · ACCEPT → 0 of 5 risks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 txBox="1"/>
          <p:nvPr/>
        </p:nvSpPr>
        <p:spPr>
          <a:xfrm>
            <a:off x="11925605" y="7601407"/>
            <a:ext cx="5143500" cy="12390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8100"/>
              <a:buFont typeface="Inter Tight"/>
              <a:buNone/>
            </a:pPr>
            <a:r>
              <a:rPr b="1" i="0" lang="en-US" sz="8100" u="none" cap="none" strike="noStrike">
                <a:solidFill>
                  <a:srgbClr val="E63946"/>
                </a:solidFill>
                <a:latin typeface="Inter Tight"/>
                <a:ea typeface="Inter Tight"/>
                <a:cs typeface="Inter Tight"/>
                <a:sym typeface="Inter Tight"/>
              </a:rPr>
              <a:t>1,248</a:t>
            </a:r>
            <a:endParaRPr b="0" i="0" sz="8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7"/>
          <p:cNvSpPr txBox="1"/>
          <p:nvPr/>
        </p:nvSpPr>
        <p:spPr>
          <a:xfrm>
            <a:off x="11925605" y="8667598"/>
            <a:ext cx="514350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TOTAL RPN BEFORE CORRECTIVE ACTION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 txBox="1"/>
          <p:nvPr/>
        </p:nvSpPr>
        <p:spPr>
          <a:xfrm>
            <a:off x="16002000" y="9562795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05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207" name="Google Shape;207;p8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8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914400" y="4172407"/>
            <a:ext cx="16478402" cy="4781398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210" name="Google Shape;210;p8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3341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538129ed65cd820a5fa85f2664faf882.png" id="211" name="Google Shape;211;p8"/>
          <p:cNvPicPr preferRelativeResize="0"/>
          <p:nvPr/>
        </p:nvPicPr>
        <p:blipFill rotWithShape="1">
          <a:blip r:embed="rId4">
            <a:alphaModFix amt="55000"/>
          </a:blip>
          <a:srcRect b="0" l="-400" r="-400" t="0"/>
          <a:stretch/>
        </p:blipFill>
        <p:spPr>
          <a:xfrm>
            <a:off x="8182051" y="4819802"/>
            <a:ext cx="19202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8"/>
          <p:cNvSpPr/>
          <p:nvPr/>
        </p:nvSpPr>
        <p:spPr>
          <a:xfrm>
            <a:off x="5905195" y="5029200"/>
            <a:ext cx="6372454" cy="171907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8"/>
          <p:cNvSpPr/>
          <p:nvPr/>
        </p:nvSpPr>
        <p:spPr>
          <a:xfrm>
            <a:off x="5905195" y="5257800"/>
            <a:ext cx="914400" cy="171907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8"/>
          <p:cNvSpPr/>
          <p:nvPr/>
        </p:nvSpPr>
        <p:spPr>
          <a:xfrm>
            <a:off x="5905195" y="5753405"/>
            <a:ext cx="7648956" cy="171907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8"/>
          <p:cNvSpPr/>
          <p:nvPr/>
        </p:nvSpPr>
        <p:spPr>
          <a:xfrm>
            <a:off x="5905195" y="5982005"/>
            <a:ext cx="1362456" cy="171907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8"/>
          <p:cNvSpPr/>
          <p:nvPr/>
        </p:nvSpPr>
        <p:spPr>
          <a:xfrm>
            <a:off x="5905195" y="6476695"/>
            <a:ext cx="6553505" cy="171907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8"/>
          <p:cNvSpPr/>
          <p:nvPr/>
        </p:nvSpPr>
        <p:spPr>
          <a:xfrm>
            <a:off x="5905195" y="6705295"/>
            <a:ext cx="1362456" cy="171907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8"/>
          <p:cNvSpPr/>
          <p:nvPr/>
        </p:nvSpPr>
        <p:spPr>
          <a:xfrm>
            <a:off x="5905195" y="7200900"/>
            <a:ext cx="6372454" cy="171907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8"/>
          <p:cNvSpPr/>
          <p:nvPr/>
        </p:nvSpPr>
        <p:spPr>
          <a:xfrm>
            <a:off x="5905195" y="7429500"/>
            <a:ext cx="1705356" cy="171907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8"/>
          <p:cNvSpPr/>
          <p:nvPr/>
        </p:nvSpPr>
        <p:spPr>
          <a:xfrm>
            <a:off x="5905195" y="7925105"/>
            <a:ext cx="1457554" cy="171907"/>
          </a:xfrm>
          <a:prstGeom prst="rect">
            <a:avLst/>
          </a:prstGeom>
          <a:solidFill>
            <a:srgbClr val="E63946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8"/>
          <p:cNvSpPr/>
          <p:nvPr/>
        </p:nvSpPr>
        <p:spPr>
          <a:xfrm>
            <a:off x="5905195" y="8153705"/>
            <a:ext cx="685800" cy="171907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8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06 · SECTION 02 OF 04 · RISK DISCIPLINE · FMEA AFTER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8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06/12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RISK DISCIPLINE · CORRECTIVE ACTIONS APPLIED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8"/>
          <p:cNvSpPr txBox="1"/>
          <p:nvPr/>
        </p:nvSpPr>
        <p:spPr>
          <a:xfrm>
            <a:off x="914400" y="1904695"/>
            <a:ext cx="16478402" cy="1524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500"/>
              <a:buFont typeface="Inter Tight"/>
              <a:buNone/>
            </a:pP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Every blocking risk now sits below </a:t>
            </a:r>
            <a:r>
              <a:rPr b="1" i="0" lang="en-US" sz="45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RPN 75</a:t>
            </a: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— a 53–86% reduction.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 txBox="1"/>
          <p:nvPr/>
        </p:nvSpPr>
        <p:spPr>
          <a:xfrm>
            <a:off x="914400" y="3504895"/>
            <a:ext cx="16478402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500"/>
              <a:buFont typeface="Inter"/>
              <a:buNone/>
            </a:pP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Before vs. after Risk Priority Number for the 5 critical project risks, ranked by improvement %.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 txBox="1"/>
          <p:nvPr/>
        </p:nvSpPr>
        <p:spPr>
          <a:xfrm>
            <a:off x="1238098" y="4381805"/>
            <a:ext cx="4572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RISK ITEM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 txBox="1"/>
          <p:nvPr/>
        </p:nvSpPr>
        <p:spPr>
          <a:xfrm>
            <a:off x="5905195" y="4381805"/>
            <a:ext cx="8572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■</a:t>
            </a: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BEFORE </a:t>
            </a: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■</a:t>
            </a: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AFTER </a:t>
            </a:r>
            <a:r>
              <a:rPr b="1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─</a:t>
            </a: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ACTION THRESHOLD = 100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 txBox="1"/>
          <p:nvPr/>
        </p:nvSpPr>
        <p:spPr>
          <a:xfrm>
            <a:off x="14859000" y="4381805"/>
            <a:ext cx="2286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IMPROVEMENT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8"/>
          <p:cNvSpPr txBox="1"/>
          <p:nvPr/>
        </p:nvSpPr>
        <p:spPr>
          <a:xfrm>
            <a:off x="8210398" y="4839005"/>
            <a:ext cx="1143000" cy="191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RPN 100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1238098" y="5029200"/>
            <a:ext cx="457200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400"/>
              <a:buFont typeface="Inter Tight"/>
              <a:buNone/>
            </a:pPr>
            <a:r>
              <a:rPr b="1" i="0" lang="en-US" sz="1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Project Launch &amp; Scope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Complexity vs. short timeline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8"/>
          <p:cNvSpPr txBox="1"/>
          <p:nvPr/>
        </p:nvSpPr>
        <p:spPr>
          <a:xfrm>
            <a:off x="12335256" y="4990795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280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8"/>
          <p:cNvSpPr txBox="1"/>
          <p:nvPr/>
        </p:nvSpPr>
        <p:spPr>
          <a:xfrm>
            <a:off x="6877202" y="5219395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40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8"/>
          <p:cNvSpPr txBox="1"/>
          <p:nvPr/>
        </p:nvSpPr>
        <p:spPr>
          <a:xfrm>
            <a:off x="15430500" y="5067605"/>
            <a:ext cx="171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85.7% ↓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8"/>
          <p:cNvSpPr txBox="1"/>
          <p:nvPr/>
        </p:nvSpPr>
        <p:spPr>
          <a:xfrm>
            <a:off x="1238098" y="5753405"/>
            <a:ext cx="457200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400"/>
              <a:buFont typeface="Inter Tight"/>
              <a:buNone/>
            </a:pPr>
            <a:r>
              <a:rPr b="1" i="0" lang="en-US" sz="1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Process Development &amp; Human Factors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Disassembly lacks shop-floor reality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 txBox="1"/>
          <p:nvPr/>
        </p:nvSpPr>
        <p:spPr>
          <a:xfrm>
            <a:off x="13610844" y="5715000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336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8"/>
          <p:cNvSpPr txBox="1"/>
          <p:nvPr/>
        </p:nvSpPr>
        <p:spPr>
          <a:xfrm>
            <a:off x="7324344" y="5943600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8"/>
          <p:cNvSpPr txBox="1"/>
          <p:nvPr/>
        </p:nvSpPr>
        <p:spPr>
          <a:xfrm>
            <a:off x="15430500" y="5790895"/>
            <a:ext cx="171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82.1% ↓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8"/>
          <p:cNvSpPr txBox="1"/>
          <p:nvPr/>
        </p:nvSpPr>
        <p:spPr>
          <a:xfrm>
            <a:off x="1238098" y="6476695"/>
            <a:ext cx="457200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400"/>
              <a:buFont typeface="Inter Tight"/>
              <a:buNone/>
            </a:pPr>
            <a:r>
              <a:rPr b="1" i="0" lang="en-US" sz="1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Component Identification &amp; Tracking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Sticker barcodes lost during runtime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8"/>
          <p:cNvSpPr txBox="1"/>
          <p:nvPr/>
        </p:nvSpPr>
        <p:spPr>
          <a:xfrm>
            <a:off x="12516307" y="6439205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288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8"/>
          <p:cNvSpPr txBox="1"/>
          <p:nvPr/>
        </p:nvSpPr>
        <p:spPr>
          <a:xfrm>
            <a:off x="7324344" y="6667805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8"/>
          <p:cNvSpPr txBox="1"/>
          <p:nvPr/>
        </p:nvSpPr>
        <p:spPr>
          <a:xfrm>
            <a:off x="15430500" y="6515100"/>
            <a:ext cx="171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79.2% ↓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8"/>
          <p:cNvSpPr txBox="1"/>
          <p:nvPr/>
        </p:nvSpPr>
        <p:spPr>
          <a:xfrm>
            <a:off x="1238098" y="7200900"/>
            <a:ext cx="457200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400"/>
              <a:buFont typeface="Inter Tight"/>
              <a:buNone/>
            </a:pPr>
            <a:r>
              <a:rPr b="1" i="0" lang="en-US" sz="1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Lifecycle Classification (3Rs)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Scrap-vs-3R sorting without thresholds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8"/>
          <p:cNvSpPr txBox="1"/>
          <p:nvPr/>
        </p:nvSpPr>
        <p:spPr>
          <a:xfrm>
            <a:off x="12335256" y="7162495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280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8"/>
          <p:cNvSpPr txBox="1"/>
          <p:nvPr/>
        </p:nvSpPr>
        <p:spPr>
          <a:xfrm>
            <a:off x="7667244" y="7391095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75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8"/>
          <p:cNvSpPr txBox="1"/>
          <p:nvPr/>
        </p:nvSpPr>
        <p:spPr>
          <a:xfrm>
            <a:off x="15430500" y="7239305"/>
            <a:ext cx="171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73.2% ↓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8"/>
          <p:cNvSpPr txBox="1"/>
          <p:nvPr/>
        </p:nvSpPr>
        <p:spPr>
          <a:xfrm>
            <a:off x="1238098" y="7925105"/>
            <a:ext cx="457200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400"/>
              <a:buFont typeface="Inter Tight"/>
              <a:buNone/>
            </a:pPr>
            <a:r>
              <a:rPr b="1" i="0" lang="en-US" sz="1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Facility Alignment &amp; Process Mapping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No on-site audit possible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8"/>
          <p:cNvSpPr txBox="1"/>
          <p:nvPr/>
        </p:nvSpPr>
        <p:spPr>
          <a:xfrm>
            <a:off x="7420356" y="7886700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64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8"/>
          <p:cNvSpPr txBox="1"/>
          <p:nvPr/>
        </p:nvSpPr>
        <p:spPr>
          <a:xfrm>
            <a:off x="6648602" y="8115300"/>
            <a:ext cx="571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8"/>
          <p:cNvSpPr txBox="1"/>
          <p:nvPr/>
        </p:nvSpPr>
        <p:spPr>
          <a:xfrm>
            <a:off x="15430500" y="7962595"/>
            <a:ext cx="171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53.1% ↓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8"/>
          <p:cNvSpPr txBox="1"/>
          <p:nvPr/>
        </p:nvSpPr>
        <p:spPr>
          <a:xfrm>
            <a:off x="914400" y="9562795"/>
            <a:ext cx="1428750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METHOD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RPN = Occurrence (W) × Severity (T) × Detection (E) · corrective actions completed 03–20/06/2026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8"/>
          <p:cNvSpPr txBox="1"/>
          <p:nvPr/>
        </p:nvSpPr>
        <p:spPr>
          <a:xfrm>
            <a:off x="16002000" y="9562795"/>
            <a:ext cx="137160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06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9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260" name="Google Shape;260;p9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9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2FB060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9"/>
          <p:cNvSpPr/>
          <p:nvPr/>
        </p:nvSpPr>
        <p:spPr>
          <a:xfrm>
            <a:off x="914400" y="3981298"/>
            <a:ext cx="5352898" cy="5162702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9"/>
          <p:cNvSpPr/>
          <p:nvPr/>
        </p:nvSpPr>
        <p:spPr>
          <a:xfrm>
            <a:off x="6476695" y="3981298"/>
            <a:ext cx="5352898" cy="5162702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9"/>
          <p:cNvSpPr/>
          <p:nvPr/>
        </p:nvSpPr>
        <p:spPr>
          <a:xfrm>
            <a:off x="12039905" y="3981298"/>
            <a:ext cx="5352898" cy="5162702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265" name="Google Shape;265;p9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3341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f1b239146da3237daf19bf4faff9383.png" id="266" name="Google Shape;266;p9"/>
          <p:cNvPicPr preferRelativeResize="0"/>
          <p:nvPr/>
        </p:nvPicPr>
        <p:blipFill rotWithShape="1">
          <a:blip r:embed="rId4">
            <a:alphaModFix/>
          </a:blip>
          <a:srcRect b="-201" l="0" r="0" t="-201"/>
          <a:stretch/>
        </p:blipFill>
        <p:spPr>
          <a:xfrm>
            <a:off x="914400" y="3981298"/>
            <a:ext cx="7589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986746f1507eddaaee98a4be5742f2fe.png" id="267" name="Google Shape;267;p9"/>
          <p:cNvPicPr preferRelativeResize="0"/>
          <p:nvPr/>
        </p:nvPicPr>
        <p:blipFill rotWithShape="1">
          <a:blip r:embed="rId5">
            <a:alphaModFix/>
          </a:blip>
          <a:srcRect b="-201" l="0" r="0" t="-201"/>
          <a:stretch/>
        </p:blipFill>
        <p:spPr>
          <a:xfrm>
            <a:off x="6476695" y="3981298"/>
            <a:ext cx="7589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f1b239146da3237daf19bf4faff9383.png" id="268" name="Google Shape;268;p9"/>
          <p:cNvPicPr preferRelativeResize="0"/>
          <p:nvPr/>
        </p:nvPicPr>
        <p:blipFill rotWithShape="1">
          <a:blip r:embed="rId4">
            <a:alphaModFix/>
          </a:blip>
          <a:srcRect b="-201" l="0" r="0" t="-201"/>
          <a:stretch/>
        </p:blipFill>
        <p:spPr>
          <a:xfrm>
            <a:off x="12039905" y="3981298"/>
            <a:ext cx="7589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9"/>
          <p:cNvSpPr/>
          <p:nvPr/>
        </p:nvSpPr>
        <p:spPr>
          <a:xfrm>
            <a:off x="12363602" y="7524598"/>
            <a:ext cx="4743907" cy="1181405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9"/>
          <p:cNvSpPr/>
          <p:nvPr/>
        </p:nvSpPr>
        <p:spPr>
          <a:xfrm>
            <a:off x="1238098" y="5581498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1" name="Google Shape;271;p9" title="loT main PCB.png"/>
          <p:cNvPicPr preferRelativeResize="0"/>
          <p:nvPr/>
        </p:nvPicPr>
        <p:blipFill rotWithShape="1">
          <a:blip r:embed="rId6">
            <a:alphaModFix/>
          </a:blip>
          <a:srcRect b="0" l="16107" r="16101" t="0"/>
          <a:stretch/>
        </p:blipFill>
        <p:spPr>
          <a:xfrm>
            <a:off x="1248156" y="5591556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9"/>
          <p:cNvSpPr/>
          <p:nvPr/>
        </p:nvSpPr>
        <p:spPr>
          <a:xfrm>
            <a:off x="1238098" y="6172200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3" name="Google Shape;273;p9" title="loT Gyroskop.png"/>
          <p:cNvPicPr preferRelativeResize="0"/>
          <p:nvPr/>
        </p:nvPicPr>
        <p:blipFill rotWithShape="1">
          <a:blip r:embed="rId7">
            <a:alphaModFix/>
          </a:blip>
          <a:srcRect b="0" l="15065" r="15058" t="0"/>
          <a:stretch/>
        </p:blipFill>
        <p:spPr>
          <a:xfrm>
            <a:off x="1248156" y="6181344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9"/>
          <p:cNvSpPr/>
          <p:nvPr/>
        </p:nvSpPr>
        <p:spPr>
          <a:xfrm>
            <a:off x="1238098" y="6762902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5" name="Google Shape;275;p9" title="loT Weatherstation  Wettertation.png"/>
          <p:cNvPicPr preferRelativeResize="0"/>
          <p:nvPr/>
        </p:nvPicPr>
        <p:blipFill rotWithShape="1">
          <a:blip r:embed="rId8">
            <a:alphaModFix/>
          </a:blip>
          <a:srcRect b="0" l="15234" r="15234" t="0"/>
          <a:stretch/>
        </p:blipFill>
        <p:spPr>
          <a:xfrm>
            <a:off x="1248156" y="6772046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9"/>
          <p:cNvSpPr/>
          <p:nvPr/>
        </p:nvSpPr>
        <p:spPr>
          <a:xfrm>
            <a:off x="1238098" y="7353605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7" name="Google Shape;277;p9" title="loT analog PCB  0-10V analog.png"/>
          <p:cNvPicPr preferRelativeResize="0"/>
          <p:nvPr/>
        </p:nvPicPr>
        <p:blipFill rotWithShape="1">
          <a:blip r:embed="rId9">
            <a:alphaModFix/>
          </a:blip>
          <a:srcRect b="0" l="15729" r="15736" t="0"/>
          <a:stretch/>
        </p:blipFill>
        <p:spPr>
          <a:xfrm>
            <a:off x="1248156" y="7362749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9"/>
          <p:cNvSpPr/>
          <p:nvPr/>
        </p:nvSpPr>
        <p:spPr>
          <a:xfrm>
            <a:off x="1238098" y="7944307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9" title="loT Display.png"/>
          <p:cNvPicPr preferRelativeResize="0"/>
          <p:nvPr/>
        </p:nvPicPr>
        <p:blipFill rotWithShape="1">
          <a:blip r:embed="rId10">
            <a:alphaModFix/>
          </a:blip>
          <a:srcRect b="0" l="18083" r="18089" t="0"/>
          <a:stretch/>
        </p:blipFill>
        <p:spPr>
          <a:xfrm>
            <a:off x="1248156" y="7953451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9"/>
          <p:cNvSpPr/>
          <p:nvPr/>
        </p:nvSpPr>
        <p:spPr>
          <a:xfrm>
            <a:off x="6801307" y="5581498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7f1c7ef7e5f4f30772040f6d7d5a2872.jpg" id="281" name="Google Shape;281;p9"/>
          <p:cNvPicPr preferRelativeResize="0"/>
          <p:nvPr/>
        </p:nvPicPr>
        <p:blipFill rotWithShape="1">
          <a:blip r:embed="rId11">
            <a:alphaModFix/>
          </a:blip>
          <a:srcRect b="-20227" l="0" r="0" t="-20227"/>
          <a:stretch/>
        </p:blipFill>
        <p:spPr>
          <a:xfrm>
            <a:off x="6810451" y="5591556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9"/>
          <p:cNvSpPr/>
          <p:nvPr/>
        </p:nvSpPr>
        <p:spPr>
          <a:xfrm>
            <a:off x="6801307" y="6172200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3" name="Google Shape;283;p9" title="loT front black.png"/>
          <p:cNvPicPr preferRelativeResize="0"/>
          <p:nvPr/>
        </p:nvPicPr>
        <p:blipFill rotWithShape="1">
          <a:blip r:embed="rId12">
            <a:alphaModFix/>
          </a:blip>
          <a:srcRect b="0" l="13387" r="13380" t="0"/>
          <a:stretch/>
        </p:blipFill>
        <p:spPr>
          <a:xfrm>
            <a:off x="6810451" y="6181344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9"/>
          <p:cNvSpPr/>
          <p:nvPr/>
        </p:nvSpPr>
        <p:spPr>
          <a:xfrm>
            <a:off x="6801307" y="6762902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5" name="Google Shape;285;p9" title="loT front blue.png"/>
          <p:cNvPicPr preferRelativeResize="0"/>
          <p:nvPr/>
        </p:nvPicPr>
        <p:blipFill rotWithShape="1">
          <a:blip r:embed="rId13">
            <a:alphaModFix/>
          </a:blip>
          <a:srcRect b="0" l="9500" r="9508" t="0"/>
          <a:stretch/>
        </p:blipFill>
        <p:spPr>
          <a:xfrm>
            <a:off x="6810451" y="6772046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9"/>
          <p:cNvSpPr/>
          <p:nvPr/>
        </p:nvSpPr>
        <p:spPr>
          <a:xfrm>
            <a:off x="6801307" y="7353605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7" name="Google Shape;287;p9" title="loT front red.png"/>
          <p:cNvPicPr preferRelativeResize="0"/>
          <p:nvPr/>
        </p:nvPicPr>
        <p:blipFill rotWithShape="1">
          <a:blip r:embed="rId14">
            <a:alphaModFix/>
          </a:blip>
          <a:srcRect b="0" l="11355" r="11347" t="0"/>
          <a:stretch/>
        </p:blipFill>
        <p:spPr>
          <a:xfrm>
            <a:off x="6810451" y="7362749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9"/>
          <p:cNvSpPr/>
          <p:nvPr/>
        </p:nvSpPr>
        <p:spPr>
          <a:xfrm>
            <a:off x="6801307" y="7944307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9" name="Google Shape;289;p9" title="loT front grey.png"/>
          <p:cNvPicPr preferRelativeResize="0"/>
          <p:nvPr/>
        </p:nvPicPr>
        <p:blipFill rotWithShape="1">
          <a:blip r:embed="rId15">
            <a:alphaModFix/>
          </a:blip>
          <a:srcRect b="0" l="12874" r="12881" t="0"/>
          <a:stretch/>
        </p:blipFill>
        <p:spPr>
          <a:xfrm>
            <a:off x="6810451" y="7953451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9"/>
          <p:cNvSpPr/>
          <p:nvPr/>
        </p:nvSpPr>
        <p:spPr>
          <a:xfrm>
            <a:off x="12363602" y="5581498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bbad3e7e37afb17e0d0b96bbb2cebc1d.jpg" id="291" name="Google Shape;291;p9"/>
          <p:cNvPicPr preferRelativeResize="0"/>
          <p:nvPr/>
        </p:nvPicPr>
        <p:blipFill rotWithShape="1">
          <a:blip r:embed="rId16">
            <a:alphaModFix/>
          </a:blip>
          <a:srcRect b="-17416" l="0" r="0" t="-17416"/>
          <a:stretch/>
        </p:blipFill>
        <p:spPr>
          <a:xfrm>
            <a:off x="12372746" y="5591556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9"/>
          <p:cNvSpPr/>
          <p:nvPr/>
        </p:nvSpPr>
        <p:spPr>
          <a:xfrm>
            <a:off x="12363602" y="6172200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9" title="Palette.png"/>
          <p:cNvPicPr preferRelativeResize="0"/>
          <p:nvPr/>
        </p:nvPicPr>
        <p:blipFill rotWithShape="1">
          <a:blip r:embed="rId17">
            <a:alphaModFix/>
          </a:blip>
          <a:srcRect b="0" l="13567" r="13567" t="0"/>
          <a:stretch/>
        </p:blipFill>
        <p:spPr>
          <a:xfrm>
            <a:off x="12372746" y="6181344"/>
            <a:ext cx="571499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9"/>
          <p:cNvSpPr/>
          <p:nvPr/>
        </p:nvSpPr>
        <p:spPr>
          <a:xfrm>
            <a:off x="12363602" y="6762902"/>
            <a:ext cx="590702" cy="47640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5" name="Google Shape;295;p9" title="Product Carrier.png"/>
          <p:cNvPicPr preferRelativeResize="0"/>
          <p:nvPr/>
        </p:nvPicPr>
        <p:blipFill rotWithShape="1">
          <a:blip r:embed="rId18">
            <a:alphaModFix/>
          </a:blip>
          <a:srcRect b="0" l="16189" r="16189" t="0"/>
          <a:stretch/>
        </p:blipFill>
        <p:spPr>
          <a:xfrm>
            <a:off x="12372746" y="6772046"/>
            <a:ext cx="571501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9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07 · SECTION 03 OF 04 · COMPONENTS &amp; TEST METHOD · CLASSIFICATION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9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07/12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9"/>
          <p:cNvSpPr txBox="1"/>
          <p:nvPr/>
        </p:nvSpPr>
        <p:spPr>
          <a:xfrm>
            <a:off x="1238098" y="1371600"/>
            <a:ext cx="12382805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CLASSIFICATION MATRIX · 13 COMPONENTS · 3 ROUTES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9"/>
          <p:cNvSpPr txBox="1"/>
          <p:nvPr/>
        </p:nvSpPr>
        <p:spPr>
          <a:xfrm>
            <a:off x="914400" y="1904695"/>
            <a:ext cx="1647840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200"/>
              <a:buFont typeface="Inter Tight"/>
              <a:buNone/>
            </a:pPr>
            <a:r>
              <a:rPr b="1" i="0" lang="en-US" sz="4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Every IoT-product part has a route — </a:t>
            </a:r>
            <a:r>
              <a:rPr b="1" i="0" lang="en-US" sz="4200" u="none" cap="none" strike="noStrike">
                <a:solidFill>
                  <a:srgbClr val="2FB060"/>
                </a:solidFill>
                <a:latin typeface="Inter Tight"/>
                <a:ea typeface="Inter Tight"/>
                <a:cs typeface="Inter Tight"/>
                <a:sym typeface="Inter Tight"/>
              </a:rPr>
              <a:t>none</a:t>
            </a:r>
            <a:r>
              <a:rPr b="1" i="0" lang="en-US" sz="4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is scrap by default.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9"/>
          <p:cNvSpPr txBox="1"/>
          <p:nvPr/>
        </p:nvSpPr>
        <p:spPr>
          <a:xfrm>
            <a:off x="914400" y="3238805"/>
            <a:ext cx="16478402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400"/>
              <a:buFont typeface="Inter"/>
              <a:buNone/>
            </a:pPr>
            <a:r>
              <a:rPr b="0" i="0" lang="en-US" sz="14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13 production components grouped by family. Each carries an explicit routing decision before disassembly begins.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9"/>
          <p:cNvSpPr txBox="1"/>
          <p:nvPr/>
        </p:nvSpPr>
        <p:spPr>
          <a:xfrm>
            <a:off x="1238098" y="4172407"/>
            <a:ext cx="47631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HARDWARE · 5 PARTS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9"/>
          <p:cNvSpPr txBox="1"/>
          <p:nvPr/>
        </p:nvSpPr>
        <p:spPr>
          <a:xfrm>
            <a:off x="1238098" y="4496105"/>
            <a:ext cx="476311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400"/>
              <a:buFont typeface="Inter Tight"/>
              <a:buNone/>
            </a:pPr>
            <a:r>
              <a:rPr b="1" i="0" lang="en-US" sz="2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Reuse / Refurbish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9"/>
          <p:cNvSpPr txBox="1"/>
          <p:nvPr/>
        </p:nvSpPr>
        <p:spPr>
          <a:xfrm>
            <a:off x="1238098" y="5009998"/>
            <a:ext cx="476311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100"/>
              <a:buFont typeface="Inter"/>
              <a:buNone/>
            </a:pPr>
            <a:r>
              <a:rPr b="0" i="0" lang="en-US" sz="11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Functional electronics — recovered for direct reuse if NDT passes, else refurbished.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9"/>
          <p:cNvSpPr txBox="1"/>
          <p:nvPr/>
        </p:nvSpPr>
        <p:spPr>
          <a:xfrm>
            <a:off x="1962302" y="5639105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main PCB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800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9"/>
          <p:cNvSpPr txBox="1"/>
          <p:nvPr/>
        </p:nvSpPr>
        <p:spPr>
          <a:xfrm>
            <a:off x="1962302" y="6229807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Gyroscope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811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9"/>
          <p:cNvSpPr txBox="1"/>
          <p:nvPr/>
        </p:nvSpPr>
        <p:spPr>
          <a:xfrm>
            <a:off x="1962302" y="6819595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Weather Station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812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9"/>
          <p:cNvSpPr txBox="1"/>
          <p:nvPr/>
        </p:nvSpPr>
        <p:spPr>
          <a:xfrm>
            <a:off x="1962302" y="7410298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analog PCB (0–10 V)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813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9"/>
          <p:cNvSpPr txBox="1"/>
          <p:nvPr/>
        </p:nvSpPr>
        <p:spPr>
          <a:xfrm>
            <a:off x="1962302" y="8001000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Display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814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9"/>
          <p:cNvSpPr txBox="1"/>
          <p:nvPr/>
        </p:nvSpPr>
        <p:spPr>
          <a:xfrm>
            <a:off x="1238098" y="8706002"/>
            <a:ext cx="4763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 / 13 COMPONENTS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"/>
          <p:cNvSpPr txBox="1"/>
          <p:nvPr/>
        </p:nvSpPr>
        <p:spPr>
          <a:xfrm>
            <a:off x="6801307" y="4172407"/>
            <a:ext cx="47631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HOUSINGS · 5 PARTS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9"/>
          <p:cNvSpPr txBox="1"/>
          <p:nvPr/>
        </p:nvSpPr>
        <p:spPr>
          <a:xfrm>
            <a:off x="6801307" y="4496105"/>
            <a:ext cx="476311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400"/>
              <a:buFont typeface="Inter Tight"/>
              <a:buNone/>
            </a:pPr>
            <a:r>
              <a:rPr b="1" i="0" lang="en-US" sz="2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Reuse / Recycle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9"/>
          <p:cNvSpPr txBox="1"/>
          <p:nvPr/>
        </p:nvSpPr>
        <p:spPr>
          <a:xfrm>
            <a:off x="6801307" y="5009998"/>
            <a:ext cx="476311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100"/>
              <a:buFont typeface="Inter"/>
              <a:buNone/>
            </a:pPr>
            <a:r>
              <a:rPr b="0" i="0" lang="en-US" sz="11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Plastic casings — direct reuse if intact; ground for material recovery if cracked.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9"/>
          <p:cNvSpPr txBox="1"/>
          <p:nvPr/>
        </p:nvSpPr>
        <p:spPr>
          <a:xfrm>
            <a:off x="7524598" y="5639105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back, black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821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9"/>
          <p:cNvSpPr txBox="1"/>
          <p:nvPr/>
        </p:nvSpPr>
        <p:spPr>
          <a:xfrm>
            <a:off x="7524598" y="6229807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front, black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831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9"/>
          <p:cNvSpPr txBox="1"/>
          <p:nvPr/>
        </p:nvSpPr>
        <p:spPr>
          <a:xfrm>
            <a:off x="7524598" y="6819595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front, blue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832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9"/>
          <p:cNvSpPr txBox="1"/>
          <p:nvPr/>
        </p:nvSpPr>
        <p:spPr>
          <a:xfrm>
            <a:off x="7524598" y="7410298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front, red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833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9"/>
          <p:cNvSpPr txBox="1"/>
          <p:nvPr/>
        </p:nvSpPr>
        <p:spPr>
          <a:xfrm>
            <a:off x="7524598" y="8001000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front, grey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PNo. 834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9"/>
          <p:cNvSpPr txBox="1"/>
          <p:nvPr/>
        </p:nvSpPr>
        <p:spPr>
          <a:xfrm>
            <a:off x="6801307" y="8706002"/>
            <a:ext cx="4763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 / 13 COMPONENTS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9"/>
          <p:cNvSpPr txBox="1"/>
          <p:nvPr/>
        </p:nvSpPr>
        <p:spPr>
          <a:xfrm>
            <a:off x="12363602" y="4172407"/>
            <a:ext cx="47631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CARRIERS &amp; BOXES · 3 PARTS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9"/>
          <p:cNvSpPr txBox="1"/>
          <p:nvPr/>
        </p:nvSpPr>
        <p:spPr>
          <a:xfrm>
            <a:off x="12363602" y="4496105"/>
            <a:ext cx="4763110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400"/>
              <a:buFont typeface="Inter Tight"/>
              <a:buNone/>
            </a:pPr>
            <a:r>
              <a:rPr b="1" i="0" lang="en-US" sz="2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Reuse (always)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9"/>
          <p:cNvSpPr txBox="1"/>
          <p:nvPr/>
        </p:nvSpPr>
        <p:spPr>
          <a:xfrm>
            <a:off x="12363602" y="5009998"/>
            <a:ext cx="4763110" cy="381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100"/>
              <a:buFont typeface="Inter"/>
              <a:buNone/>
            </a:pPr>
            <a:r>
              <a:rPr b="0" i="0" lang="en-US" sz="11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Logistics infrastructure — designed for many production cycles, returned to inventory.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9"/>
          <p:cNvSpPr txBox="1"/>
          <p:nvPr/>
        </p:nvSpPr>
        <p:spPr>
          <a:xfrm>
            <a:off x="13087807" y="5639105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IoT Storage box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Mes 29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9"/>
          <p:cNvSpPr txBox="1"/>
          <p:nvPr/>
        </p:nvSpPr>
        <p:spPr>
          <a:xfrm>
            <a:off x="13087807" y="6229807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Pallet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Mes 25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9"/>
          <p:cNvSpPr txBox="1"/>
          <p:nvPr/>
        </p:nvSpPr>
        <p:spPr>
          <a:xfrm>
            <a:off x="13087807" y="6819595"/>
            <a:ext cx="4096512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Product Carrier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000"/>
              <a:buFont typeface="JetBrains Mono"/>
              <a:buNone/>
            </a:pPr>
            <a:r>
              <a:rPr b="0" i="0" lang="en-US" sz="10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Mes 31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9"/>
          <p:cNvSpPr txBox="1"/>
          <p:nvPr/>
        </p:nvSpPr>
        <p:spPr>
          <a:xfrm>
            <a:off x="12553798" y="7638898"/>
            <a:ext cx="4381805" cy="305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NET RESULT · ZERO DEFAULT SCRAP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9"/>
          <p:cNvSpPr txBox="1"/>
          <p:nvPr/>
        </p:nvSpPr>
        <p:spPr>
          <a:xfrm>
            <a:off x="12553798" y="7905902"/>
            <a:ext cx="4381805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400"/>
              <a:buFont typeface="Inter Tight"/>
              <a:buNone/>
            </a:pPr>
            <a:r>
              <a:rPr b="1" i="0" lang="en-US" sz="24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13 / 13 routed.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9"/>
          <p:cNvSpPr txBox="1"/>
          <p:nvPr/>
        </p:nvSpPr>
        <p:spPr>
          <a:xfrm>
            <a:off x="12363602" y="8706002"/>
            <a:ext cx="4763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3 / 13 COMPONENTS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9"/>
          <p:cNvSpPr txBox="1"/>
          <p:nvPr/>
        </p:nvSpPr>
        <p:spPr>
          <a:xfrm>
            <a:off x="16002000" y="9562795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07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336" name="Google Shape;336;p10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0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FFC83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0"/>
          <p:cNvSpPr/>
          <p:nvPr/>
        </p:nvSpPr>
        <p:spPr>
          <a:xfrm>
            <a:off x="914400" y="3924605"/>
            <a:ext cx="7981798" cy="247619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0"/>
          <p:cNvSpPr/>
          <p:nvPr/>
        </p:nvSpPr>
        <p:spPr>
          <a:xfrm>
            <a:off x="9411005" y="3924605"/>
            <a:ext cx="7981798" cy="247619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0"/>
          <p:cNvSpPr/>
          <p:nvPr/>
        </p:nvSpPr>
        <p:spPr>
          <a:xfrm>
            <a:off x="914400" y="6648602"/>
            <a:ext cx="7981798" cy="247619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0"/>
          <p:cNvSpPr/>
          <p:nvPr/>
        </p:nvSpPr>
        <p:spPr>
          <a:xfrm>
            <a:off x="9411005" y="6648602"/>
            <a:ext cx="7981798" cy="2476195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342" name="Google Shape;342;p10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430207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7f44fd8a51ee56c7a0904c4658af1a45.png" id="343" name="Google Shape;343;p10"/>
          <p:cNvPicPr preferRelativeResize="0"/>
          <p:nvPr/>
        </p:nvPicPr>
        <p:blipFill rotWithShape="1">
          <a:blip r:embed="rId4">
            <a:alphaModFix/>
          </a:blip>
          <a:srcRect b="-210" l="0" r="0" t="-210"/>
          <a:stretch/>
        </p:blipFill>
        <p:spPr>
          <a:xfrm>
            <a:off x="914400" y="3924605"/>
            <a:ext cx="75895" cy="2457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4195cbdb91bf3dcaeaf960af829606e9.png" id="344" name="Google Shape;344;p10"/>
          <p:cNvPicPr preferRelativeResize="0"/>
          <p:nvPr/>
        </p:nvPicPr>
        <p:blipFill rotWithShape="1">
          <a:blip r:embed="rId5">
            <a:alphaModFix/>
          </a:blip>
          <a:srcRect b="-210" l="0" r="0" t="-210"/>
          <a:stretch/>
        </p:blipFill>
        <p:spPr>
          <a:xfrm>
            <a:off x="9411005" y="3924605"/>
            <a:ext cx="75895" cy="2457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3d861dce8dfa90704efb15ee06979e50.png" id="345" name="Google Shape;345;p10"/>
          <p:cNvPicPr preferRelativeResize="0"/>
          <p:nvPr/>
        </p:nvPicPr>
        <p:blipFill rotWithShape="1">
          <a:blip r:embed="rId6">
            <a:alphaModFix/>
          </a:blip>
          <a:srcRect b="-210" l="0" r="0" t="-210"/>
          <a:stretch/>
        </p:blipFill>
        <p:spPr>
          <a:xfrm>
            <a:off x="914400" y="6648602"/>
            <a:ext cx="75895" cy="2457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7f44fd8a51ee56c7a0904c4658af1a45.png" id="346" name="Google Shape;346;p10"/>
          <p:cNvPicPr preferRelativeResize="0"/>
          <p:nvPr/>
        </p:nvPicPr>
        <p:blipFill rotWithShape="1">
          <a:blip r:embed="rId4">
            <a:alphaModFix/>
          </a:blip>
          <a:srcRect b="-210" l="0" r="0" t="-210"/>
          <a:stretch/>
        </p:blipFill>
        <p:spPr>
          <a:xfrm>
            <a:off x="9411005" y="6648602"/>
            <a:ext cx="75895" cy="2457907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0"/>
          <p:cNvSpPr/>
          <p:nvPr/>
        </p:nvSpPr>
        <p:spPr>
          <a:xfrm>
            <a:off x="1218895" y="4095598"/>
            <a:ext cx="685800" cy="685800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8" name="Google Shape;348;p10" title="loT main PCB.png"/>
          <p:cNvPicPr preferRelativeResize="0"/>
          <p:nvPr/>
        </p:nvPicPr>
        <p:blipFill rotWithShape="1">
          <a:blip r:embed="rId7">
            <a:alphaModFix/>
          </a:blip>
          <a:srcRect b="0" l="22886" r="22881" t="0"/>
          <a:stretch/>
        </p:blipFill>
        <p:spPr>
          <a:xfrm>
            <a:off x="1228954" y="4105656"/>
            <a:ext cx="666598" cy="66659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0"/>
          <p:cNvSpPr/>
          <p:nvPr/>
        </p:nvSpPr>
        <p:spPr>
          <a:xfrm>
            <a:off x="9715500" y="4095598"/>
            <a:ext cx="685800" cy="685800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0" name="Google Shape;350;p10" title="loT Gyroskop.png"/>
          <p:cNvPicPr preferRelativeResize="0"/>
          <p:nvPr/>
        </p:nvPicPr>
        <p:blipFill rotWithShape="1">
          <a:blip r:embed="rId8">
            <a:alphaModFix/>
          </a:blip>
          <a:srcRect b="0" l="22047" r="22053" t="0"/>
          <a:stretch/>
        </p:blipFill>
        <p:spPr>
          <a:xfrm>
            <a:off x="9724644" y="4105656"/>
            <a:ext cx="666598" cy="66659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0"/>
          <p:cNvSpPr/>
          <p:nvPr/>
        </p:nvSpPr>
        <p:spPr>
          <a:xfrm>
            <a:off x="1218895" y="6819595"/>
            <a:ext cx="685800" cy="685800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2" name="Google Shape;352;p10" title="loT analog PCB  0-10V analog.png"/>
          <p:cNvPicPr preferRelativeResize="0"/>
          <p:nvPr/>
        </p:nvPicPr>
        <p:blipFill rotWithShape="1">
          <a:blip r:embed="rId9">
            <a:alphaModFix/>
          </a:blip>
          <a:srcRect b="0" l="22583" r="22589" t="0"/>
          <a:stretch/>
        </p:blipFill>
        <p:spPr>
          <a:xfrm>
            <a:off x="1228954" y="6829654"/>
            <a:ext cx="666598" cy="666598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0"/>
          <p:cNvSpPr/>
          <p:nvPr/>
        </p:nvSpPr>
        <p:spPr>
          <a:xfrm>
            <a:off x="9715500" y="6819595"/>
            <a:ext cx="685800" cy="685800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4" name="Google Shape;354;p10" title="Werkstück kl1.jpg"/>
          <p:cNvPicPr preferRelativeResize="0"/>
          <p:nvPr/>
        </p:nvPicPr>
        <p:blipFill rotWithShape="1">
          <a:blip r:embed="rId10">
            <a:alphaModFix/>
          </a:blip>
          <a:srcRect b="4255" l="0" r="0" t="4246"/>
          <a:stretch/>
        </p:blipFill>
        <p:spPr>
          <a:xfrm>
            <a:off x="9724644" y="6829654"/>
            <a:ext cx="666598" cy="666598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0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08 · SECTION 03 OF 04 · COMPONENTS &amp; TEST METHOD · NDT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0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08/12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0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NDT · FUNCTIONAL ELECTRONICS · CERTIFY BEFORE RE‑ASSEMBLY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0"/>
          <p:cNvSpPr txBox="1"/>
          <p:nvPr/>
        </p:nvSpPr>
        <p:spPr>
          <a:xfrm>
            <a:off x="914400" y="1904695"/>
            <a:ext cx="16478402" cy="1334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200"/>
              <a:buFont typeface="Inter Tight"/>
              <a:buNone/>
            </a:pPr>
            <a:r>
              <a:rPr b="1" lang="en-US" sz="42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U</a:t>
            </a:r>
            <a:r>
              <a:rPr b="1" i="0" lang="en-US" sz="4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sed component </a:t>
            </a:r>
            <a:r>
              <a:rPr b="1" lang="en-US" sz="42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are tested </a:t>
            </a:r>
            <a:r>
              <a:rPr b="1" i="0" lang="en-US" sz="4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</a:t>
            </a:r>
            <a:r>
              <a:rPr b="1" i="0" lang="en-US" sz="4200" u="none" cap="none" strike="noStrike">
                <a:solidFill>
                  <a:srgbClr val="FFC83D"/>
                </a:solidFill>
                <a:latin typeface="Inter Tight"/>
                <a:ea typeface="Inter Tight"/>
                <a:cs typeface="Inter Tight"/>
                <a:sym typeface="Inter Tight"/>
              </a:rPr>
              <a:t>non-destructively</a:t>
            </a:r>
            <a:r>
              <a:rPr b="1" i="0" lang="en-US" sz="4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, 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0"/>
          <p:cNvSpPr txBox="1"/>
          <p:nvPr/>
        </p:nvSpPr>
        <p:spPr>
          <a:xfrm>
            <a:off x="914400" y="3333902"/>
            <a:ext cx="16478402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400"/>
              <a:buFont typeface="Inter"/>
              <a:buNone/>
            </a:pPr>
            <a:r>
              <a:rPr b="0" i="0" lang="en-US" sz="14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Four real test stations already on the IoT line — each method names the parameter, the pass criterion, and the fault it catches.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0"/>
          <p:cNvSpPr txBox="1"/>
          <p:nvPr/>
        </p:nvSpPr>
        <p:spPr>
          <a:xfrm>
            <a:off x="2057400" y="4114800"/>
            <a:ext cx="362011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NDT 01 · ELECTRICAL FUNCTIONAL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0"/>
          <p:cNvSpPr txBox="1"/>
          <p:nvPr/>
        </p:nvSpPr>
        <p:spPr>
          <a:xfrm>
            <a:off x="5715000" y="4114800"/>
            <a:ext cx="2095805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STEP 180 · 3 sec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0"/>
          <p:cNvSpPr txBox="1"/>
          <p:nvPr/>
        </p:nvSpPr>
        <p:spPr>
          <a:xfrm>
            <a:off x="2057400" y="4381805"/>
            <a:ext cx="5715000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IoT Main PCB — connection test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0"/>
          <p:cNvSpPr txBox="1"/>
          <p:nvPr/>
        </p:nvSpPr>
        <p:spPr>
          <a:xfrm>
            <a:off x="1218895" y="4953305"/>
            <a:ext cx="6477610" cy="1314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TOOL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Bench power-supply 5 V/±50 mV · serial debug header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PASS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Boot ACK + heartbeat within 1.0 s · current ≤ 220 mA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FAULT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No-boot · dead trace · cap leakage on V_BAT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0"/>
          <p:cNvSpPr txBox="1"/>
          <p:nvPr/>
        </p:nvSpPr>
        <p:spPr>
          <a:xfrm>
            <a:off x="10554005" y="4114800"/>
            <a:ext cx="362011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NDT 02 · SENSOR CALIBRATION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0"/>
          <p:cNvSpPr txBox="1"/>
          <p:nvPr/>
        </p:nvSpPr>
        <p:spPr>
          <a:xfrm>
            <a:off x="14287500" y="4114800"/>
            <a:ext cx="2857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STEP 140 · 7 sec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0"/>
          <p:cNvSpPr txBox="1"/>
          <p:nvPr/>
        </p:nvSpPr>
        <p:spPr>
          <a:xfrm>
            <a:off x="10554005" y="4381805"/>
            <a:ext cx="5715000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Gyroscope — drift &amp; offset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0"/>
          <p:cNvSpPr txBox="1"/>
          <p:nvPr/>
        </p:nvSpPr>
        <p:spPr>
          <a:xfrm>
            <a:off x="9715500" y="4953305"/>
            <a:ext cx="7429500" cy="1314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TOOL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Static fixture + historical log query (step 210)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PASS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Resting bias ≤ 0.05 °/s · drift &lt; 1 °/min over 30 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FAULT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Bias creep · gimbal lock pattern · I²C ACK timeout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0"/>
          <p:cNvSpPr txBox="1"/>
          <p:nvPr/>
        </p:nvSpPr>
        <p:spPr>
          <a:xfrm>
            <a:off x="2057400" y="6838798"/>
            <a:ext cx="362011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NDT 03 · ANALOG LOOPBACK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0"/>
          <p:cNvSpPr txBox="1"/>
          <p:nvPr/>
        </p:nvSpPr>
        <p:spPr>
          <a:xfrm>
            <a:off x="5715000" y="6838798"/>
            <a:ext cx="2095805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STEP 200 · bottleneck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0"/>
          <p:cNvSpPr txBox="1"/>
          <p:nvPr/>
        </p:nvSpPr>
        <p:spPr>
          <a:xfrm>
            <a:off x="2057400" y="7105802"/>
            <a:ext cx="5715000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Analog 0–10 V — shield sweep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0"/>
          <p:cNvSpPr txBox="1"/>
          <p:nvPr/>
        </p:nvSpPr>
        <p:spPr>
          <a:xfrm>
            <a:off x="1218895" y="7677302"/>
            <a:ext cx="6477610" cy="1314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TOOL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DAQ + reference 0/2.5/5/7.5/10 V injection rail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PASS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Linearity ≤ 0.5% FS · channel cross-talk &lt; −60 dB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FAULT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Channel saturation · gain drift · 1206 s timeout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0"/>
          <p:cNvSpPr txBox="1"/>
          <p:nvPr/>
        </p:nvSpPr>
        <p:spPr>
          <a:xfrm>
            <a:off x="10554005" y="6838798"/>
            <a:ext cx="362011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NDT 04 · IDENTITY &amp; HISTORY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0"/>
          <p:cNvSpPr txBox="1"/>
          <p:nvPr/>
        </p:nvSpPr>
        <p:spPr>
          <a:xfrm>
            <a:off x="14287500" y="6838798"/>
            <a:ext cx="28575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STEP 50 · 1 sec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0"/>
          <p:cNvSpPr txBox="1"/>
          <p:nvPr/>
        </p:nvSpPr>
        <p:spPr>
          <a:xfrm>
            <a:off x="10554005" y="7105802"/>
            <a:ext cx="5715000" cy="400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200"/>
              <a:buFont typeface="Inter Tight"/>
              <a:buNone/>
            </a:pPr>
            <a:r>
              <a:rPr b="1" i="0" lang="en-US" sz="22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QR / matrix code — lifecycle read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0"/>
          <p:cNvSpPr txBox="1"/>
          <p:nvPr/>
        </p:nvSpPr>
        <p:spPr>
          <a:xfrm>
            <a:off x="9715500" y="7677302"/>
            <a:ext cx="7429500" cy="1314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TOOL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Laser-etched data-matrix · 2D reader on RASS 1 belt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PASS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ID resolves · cycle count ≤ vendor-spec · cohort match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FAULT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Sticker stripped · cycle-count exceeded · cohort mismatch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0"/>
          <p:cNvSpPr txBox="1"/>
          <p:nvPr/>
        </p:nvSpPr>
        <p:spPr>
          <a:xfrm>
            <a:off x="16002000" y="9658807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08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384" name="Google Shape;384;p11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52805"/>
            <a:ext cx="16459200" cy="9144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1"/>
          <p:cNvSpPr/>
          <p:nvPr/>
        </p:nvSpPr>
        <p:spPr>
          <a:xfrm>
            <a:off x="914400" y="1314907"/>
            <a:ext cx="171907" cy="342900"/>
          </a:xfrm>
          <a:prstGeom prst="rect">
            <a:avLst/>
          </a:prstGeom>
          <a:solidFill>
            <a:srgbClr val="F5F2EC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1"/>
          <p:cNvSpPr/>
          <p:nvPr/>
        </p:nvSpPr>
        <p:spPr>
          <a:xfrm>
            <a:off x="914400" y="4190695"/>
            <a:ext cx="2609698" cy="2115007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1"/>
          <p:cNvSpPr/>
          <p:nvPr/>
        </p:nvSpPr>
        <p:spPr>
          <a:xfrm>
            <a:off x="3943807" y="4190695"/>
            <a:ext cx="2609698" cy="2115007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1"/>
          <p:cNvSpPr/>
          <p:nvPr/>
        </p:nvSpPr>
        <p:spPr>
          <a:xfrm>
            <a:off x="6972300" y="4190695"/>
            <a:ext cx="2609698" cy="2115007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1"/>
          <p:cNvSpPr/>
          <p:nvPr/>
        </p:nvSpPr>
        <p:spPr>
          <a:xfrm>
            <a:off x="10001707" y="4190695"/>
            <a:ext cx="2609698" cy="2115007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1"/>
          <p:cNvSpPr/>
          <p:nvPr/>
        </p:nvSpPr>
        <p:spPr>
          <a:xfrm>
            <a:off x="13030200" y="4190695"/>
            <a:ext cx="4362602" cy="2115007"/>
          </a:xfrm>
          <a:prstGeom prst="rect">
            <a:avLst/>
          </a:prstGeom>
          <a:solidFill>
            <a:srgbClr val="141414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1"/>
          <p:cNvSpPr/>
          <p:nvPr/>
        </p:nvSpPr>
        <p:spPr>
          <a:xfrm>
            <a:off x="914400" y="7830007"/>
            <a:ext cx="16478402" cy="1257300"/>
          </a:xfrm>
          <a:prstGeom prst="rect">
            <a:avLst/>
          </a:prstGeom>
          <a:solidFill>
            <a:srgbClr val="1E1E1E"/>
          </a:solidFill>
          <a:ln cap="flat" cmpd="sng" w="12700">
            <a:solidFill>
              <a:srgbClr val="2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en-dedup-5c18114c341bfe62d7366aabe30b1d09.png" id="392" name="Google Shape;392;p11"/>
          <p:cNvPicPr preferRelativeResize="0"/>
          <p:nvPr/>
        </p:nvPicPr>
        <p:blipFill rotWithShape="1">
          <a:blip r:embed="rId3">
            <a:alphaModFix/>
          </a:blip>
          <a:srcRect b="0" l="-2083" r="-2083" t="0"/>
          <a:stretch/>
        </p:blipFill>
        <p:spPr>
          <a:xfrm>
            <a:off x="914400" y="9334195"/>
            <a:ext cx="16459200" cy="91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7b24452ba2ac7f8121ae941e190fea7c.png" id="393" name="Google Shape;393;p11"/>
          <p:cNvPicPr preferRelativeResize="0"/>
          <p:nvPr/>
        </p:nvPicPr>
        <p:blipFill rotWithShape="1">
          <a:blip r:embed="rId4">
            <a:alphaModFix/>
          </a:blip>
          <a:srcRect b="-406" l="0" r="0" t="-406"/>
          <a:stretch/>
        </p:blipFill>
        <p:spPr>
          <a:xfrm>
            <a:off x="914400" y="4190695"/>
            <a:ext cx="2590495" cy="57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7b24452ba2ac7f8121ae941e190fea7c.png" id="394" name="Google Shape;394;p11"/>
          <p:cNvPicPr preferRelativeResize="0"/>
          <p:nvPr/>
        </p:nvPicPr>
        <p:blipFill rotWithShape="1">
          <a:blip r:embed="rId4">
            <a:alphaModFix/>
          </a:blip>
          <a:srcRect b="-406" l="0" r="0" t="-406"/>
          <a:stretch/>
        </p:blipFill>
        <p:spPr>
          <a:xfrm>
            <a:off x="3943807" y="4190695"/>
            <a:ext cx="2590495" cy="57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c846572cef168914f3b5df419377f6ff.png" id="395" name="Google Shape;395;p11"/>
          <p:cNvPicPr preferRelativeResize="0"/>
          <p:nvPr/>
        </p:nvPicPr>
        <p:blipFill rotWithShape="1">
          <a:blip r:embed="rId5">
            <a:alphaModFix/>
          </a:blip>
          <a:srcRect b="-406" l="0" r="0" t="-406"/>
          <a:stretch/>
        </p:blipFill>
        <p:spPr>
          <a:xfrm>
            <a:off x="6972300" y="4190695"/>
            <a:ext cx="2590495" cy="57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7b24452ba2ac7f8121ae941e190fea7c.png" id="396" name="Google Shape;396;p11"/>
          <p:cNvPicPr preferRelativeResize="0"/>
          <p:nvPr/>
        </p:nvPicPr>
        <p:blipFill rotWithShape="1">
          <a:blip r:embed="rId4">
            <a:alphaModFix/>
          </a:blip>
          <a:srcRect b="-406" l="0" r="0" t="-406"/>
          <a:stretch/>
        </p:blipFill>
        <p:spPr>
          <a:xfrm>
            <a:off x="10001707" y="4190695"/>
            <a:ext cx="2590495" cy="57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9217ad6b96bd93b787f00929d26b5baf.png" id="397" name="Google Shape;397;p11"/>
          <p:cNvPicPr preferRelativeResize="0"/>
          <p:nvPr/>
        </p:nvPicPr>
        <p:blipFill rotWithShape="1">
          <a:blip r:embed="rId6">
            <a:alphaModFix/>
          </a:blip>
          <a:srcRect b="-400" l="0" r="0" t="-400"/>
          <a:stretch/>
        </p:blipFill>
        <p:spPr>
          <a:xfrm>
            <a:off x="13030200" y="4190695"/>
            <a:ext cx="4343400" cy="57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43425ae1a8ae27b5c7e55ed9227e586d.png" id="398" name="Google Shape;398;p11"/>
          <p:cNvPicPr preferRelativeResize="0"/>
          <p:nvPr/>
        </p:nvPicPr>
        <p:blipFill rotWithShape="1">
          <a:blip r:embed="rId7">
            <a:alphaModFix/>
          </a:blip>
          <a:srcRect b="-195" l="0" r="0" t="-195"/>
          <a:stretch/>
        </p:blipFill>
        <p:spPr>
          <a:xfrm>
            <a:off x="914400" y="7830007"/>
            <a:ext cx="75895" cy="12380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d32086c1ca2762580c3f179585b0cd0.png" id="399" name="Google Shape;399;p11"/>
          <p:cNvPicPr preferRelativeResize="0"/>
          <p:nvPr/>
        </p:nvPicPr>
        <p:blipFill rotWithShape="1">
          <a:blip r:embed="rId8">
            <a:alphaModFix/>
          </a:blip>
          <a:srcRect b="-417" l="0" r="0" t="-417"/>
          <a:stretch/>
        </p:blipFill>
        <p:spPr>
          <a:xfrm>
            <a:off x="3504895" y="5201107"/>
            <a:ext cx="437998" cy="19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d32086c1ca2762580c3f179585b0cd0.png" id="400" name="Google Shape;400;p11"/>
          <p:cNvPicPr preferRelativeResize="0"/>
          <p:nvPr/>
        </p:nvPicPr>
        <p:blipFill rotWithShape="1">
          <a:blip r:embed="rId8">
            <a:alphaModFix/>
          </a:blip>
          <a:srcRect b="-417" l="0" r="0" t="-417"/>
          <a:stretch/>
        </p:blipFill>
        <p:spPr>
          <a:xfrm>
            <a:off x="6534302" y="5201107"/>
            <a:ext cx="437998" cy="19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d32086c1ca2762580c3f179585b0cd0.png" id="401" name="Google Shape;401;p11"/>
          <p:cNvPicPr preferRelativeResize="0"/>
          <p:nvPr/>
        </p:nvPicPr>
        <p:blipFill rotWithShape="1">
          <a:blip r:embed="rId8">
            <a:alphaModFix/>
          </a:blip>
          <a:srcRect b="-417" l="0" r="0" t="-417"/>
          <a:stretch/>
        </p:blipFill>
        <p:spPr>
          <a:xfrm>
            <a:off x="9562795" y="5201107"/>
            <a:ext cx="437998" cy="19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8d32086c1ca2762580c3f179585b0cd0.png" id="402" name="Google Shape;402;p11"/>
          <p:cNvPicPr preferRelativeResize="0"/>
          <p:nvPr/>
        </p:nvPicPr>
        <p:blipFill rotWithShape="1">
          <a:blip r:embed="rId8">
            <a:alphaModFix/>
          </a:blip>
          <a:srcRect b="-417" l="0" r="0" t="-417"/>
          <a:stretch/>
        </p:blipFill>
        <p:spPr>
          <a:xfrm>
            <a:off x="12592202" y="5201107"/>
            <a:ext cx="437998" cy="19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71da4801362a6c3c117a0a3ed95b1cec.png" id="403" name="Google Shape;403;p11"/>
          <p:cNvPicPr preferRelativeResize="0"/>
          <p:nvPr/>
        </p:nvPicPr>
        <p:blipFill rotWithShape="1">
          <a:blip r:embed="rId9">
            <a:alphaModFix/>
          </a:blip>
          <a:srcRect b="0" l="-400" r="-400" t="0"/>
          <a:stretch/>
        </p:blipFill>
        <p:spPr>
          <a:xfrm>
            <a:off x="13239598" y="4743907"/>
            <a:ext cx="57607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565a2d9a90c3752e1d2ee3cf7398f661.png" id="404" name="Google Shape;404;p11"/>
          <p:cNvPicPr preferRelativeResize="0"/>
          <p:nvPr/>
        </p:nvPicPr>
        <p:blipFill rotWithShape="1">
          <a:blip r:embed="rId10">
            <a:alphaModFix/>
          </a:blip>
          <a:srcRect b="0" l="-400" r="-400" t="0"/>
          <a:stretch/>
        </p:blipFill>
        <p:spPr>
          <a:xfrm>
            <a:off x="13239598" y="5219395"/>
            <a:ext cx="57607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5a0e6435abbb654acf2c694c3ba0abdd.png" id="405" name="Google Shape;405;p11"/>
          <p:cNvPicPr preferRelativeResize="0"/>
          <p:nvPr/>
        </p:nvPicPr>
        <p:blipFill rotWithShape="1">
          <a:blip r:embed="rId11">
            <a:alphaModFix/>
          </a:blip>
          <a:srcRect b="0" l="-400" r="-400" t="0"/>
          <a:stretch/>
        </p:blipFill>
        <p:spPr>
          <a:xfrm>
            <a:off x="13239598" y="5695798"/>
            <a:ext cx="57607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9a31412fac9bae061a3aaab4d983a1eb.png" id="406" name="Google Shape;406;p11"/>
          <p:cNvPicPr preferRelativeResize="0"/>
          <p:nvPr/>
        </p:nvPicPr>
        <p:blipFill rotWithShape="1">
          <a:blip r:embed="rId12">
            <a:alphaModFix/>
          </a:blip>
          <a:srcRect b="-393" l="0" r="0" t="-403"/>
          <a:stretch/>
        </p:blipFill>
        <p:spPr>
          <a:xfrm>
            <a:off x="1619402" y="7048195"/>
            <a:ext cx="13620902" cy="19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ccc60f223f503d0161691afdac273233.png" id="407" name="Google Shape;407;p11"/>
          <p:cNvPicPr preferRelativeResize="0"/>
          <p:nvPr/>
        </p:nvPicPr>
        <p:blipFill rotWithShape="1">
          <a:blip r:embed="rId13">
            <a:alphaModFix/>
          </a:blip>
          <a:srcRect b="0" l="-410" r="-410" t="0"/>
          <a:stretch/>
        </p:blipFill>
        <p:spPr>
          <a:xfrm>
            <a:off x="15221102" y="6286500"/>
            <a:ext cx="19202" cy="7808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-dedup-ccc60f223f503d0161691afdac273233.png" id="408" name="Google Shape;408;p11"/>
          <p:cNvPicPr preferRelativeResize="0"/>
          <p:nvPr/>
        </p:nvPicPr>
        <p:blipFill rotWithShape="1">
          <a:blip r:embed="rId13">
            <a:alphaModFix/>
          </a:blip>
          <a:srcRect b="0" l="-410" r="-410" t="0"/>
          <a:stretch/>
        </p:blipFill>
        <p:spPr>
          <a:xfrm>
            <a:off x="1619402" y="6286500"/>
            <a:ext cx="19202" cy="780898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1"/>
          <p:cNvSpPr txBox="1"/>
          <p:nvPr/>
        </p:nvSpPr>
        <p:spPr>
          <a:xfrm>
            <a:off x="914400" y="495605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09 · SECTION 04 OF 04 · THE WORKING SYSTEM · CLOSED‑LOOP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1"/>
          <p:cNvSpPr txBox="1"/>
          <p:nvPr/>
        </p:nvSpPr>
        <p:spPr>
          <a:xfrm>
            <a:off x="14287500" y="495605"/>
            <a:ext cx="308610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1200"/>
              <a:buFont typeface="JetBrains Mono"/>
              <a:buNone/>
            </a:pPr>
            <a:r>
              <a:rPr b="0" i="0" lang="en-US" sz="12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· 09/12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1"/>
          <p:cNvSpPr txBox="1"/>
          <p:nvPr/>
        </p:nvSpPr>
        <p:spPr>
          <a:xfrm>
            <a:off x="1238098" y="1371600"/>
            <a:ext cx="104781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CLOSED‑LOOP ARCHITECTURE · HEALTH‑SCORE ROUTING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1"/>
          <p:cNvSpPr txBox="1"/>
          <p:nvPr/>
        </p:nvSpPr>
        <p:spPr>
          <a:xfrm>
            <a:off x="914400" y="1904695"/>
            <a:ext cx="1647840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4500"/>
              <a:buFont typeface="Inter Tight"/>
              <a:buNone/>
            </a:pPr>
            <a:r>
              <a:rPr b="1" i="0" lang="en-US" sz="45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Return. Test. Decide. Re-inject.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1"/>
          <p:cNvSpPr txBox="1"/>
          <p:nvPr/>
        </p:nvSpPr>
        <p:spPr>
          <a:xfrm>
            <a:off x="914400" y="3200400"/>
            <a:ext cx="16478402" cy="47640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500"/>
              <a:buFont typeface="Inter"/>
              <a:buNone/>
            </a:pPr>
            <a:r>
              <a:rPr b="0" i="0" lang="en-US" sz="15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A returned product runs through one decision diamond. Health score determines its route — and a routed component does not leave the line.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1"/>
          <p:cNvSpPr txBox="1"/>
          <p:nvPr/>
        </p:nvSpPr>
        <p:spPr>
          <a:xfrm>
            <a:off x="1123798" y="4419295"/>
            <a:ext cx="2190902" cy="191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1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STAGE 01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1"/>
          <p:cNvSpPr txBox="1"/>
          <p:nvPr/>
        </p:nvSpPr>
        <p:spPr>
          <a:xfrm>
            <a:off x="1123798" y="4705502"/>
            <a:ext cx="2190902" cy="534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100"/>
              <a:buFont typeface="Inter Tight"/>
              <a:buNone/>
            </a:pPr>
            <a:r>
              <a:rPr b="1" i="0" lang="en-US" sz="21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Customer return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1"/>
          <p:cNvSpPr txBox="1"/>
          <p:nvPr/>
        </p:nvSpPr>
        <p:spPr>
          <a:xfrm>
            <a:off x="1123798" y="5429707"/>
            <a:ext cx="2190902" cy="762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000"/>
              <a:buFont typeface="Inter"/>
              <a:buNone/>
            </a:pPr>
            <a:r>
              <a:rPr b="0" i="0" lang="en-US" sz="10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End-of-life IoT product enters via the dismantle station inbound buffer.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1"/>
          <p:cNvSpPr txBox="1"/>
          <p:nvPr/>
        </p:nvSpPr>
        <p:spPr>
          <a:xfrm>
            <a:off x="3638398" y="5009998"/>
            <a:ext cx="286207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→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1"/>
          <p:cNvSpPr txBox="1"/>
          <p:nvPr/>
        </p:nvSpPr>
        <p:spPr>
          <a:xfrm>
            <a:off x="4153205" y="4419295"/>
            <a:ext cx="2190902" cy="191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1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STAGE 02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1"/>
          <p:cNvSpPr txBox="1"/>
          <p:nvPr/>
        </p:nvSpPr>
        <p:spPr>
          <a:xfrm>
            <a:off x="4153205" y="4705502"/>
            <a:ext cx="2190902" cy="534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100"/>
              <a:buFont typeface="Inter Tight"/>
              <a:buNone/>
            </a:pPr>
            <a:r>
              <a:rPr b="1" i="0" lang="en-US" sz="21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Non-destructive disassembly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1"/>
          <p:cNvSpPr txBox="1"/>
          <p:nvPr/>
        </p:nvSpPr>
        <p:spPr>
          <a:xfrm>
            <a:off x="4153205" y="5524805"/>
            <a:ext cx="2190902" cy="667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000"/>
              <a:buFont typeface="Inter"/>
              <a:buNone/>
            </a:pPr>
            <a:r>
              <a:rPr b="0" i="0" lang="en-US" sz="10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Human-assisted dismantle station separates PCB, sensors, display, housing.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1"/>
          <p:cNvSpPr txBox="1"/>
          <p:nvPr/>
        </p:nvSpPr>
        <p:spPr>
          <a:xfrm>
            <a:off x="6667805" y="5009998"/>
            <a:ext cx="286207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→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1"/>
          <p:cNvSpPr txBox="1"/>
          <p:nvPr/>
        </p:nvSpPr>
        <p:spPr>
          <a:xfrm>
            <a:off x="7181698" y="4419295"/>
            <a:ext cx="2190902" cy="191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800"/>
              <a:buFont typeface="JetBrains Mono"/>
              <a:buNone/>
            </a:pPr>
            <a:r>
              <a:rPr b="1" i="0" lang="en-US" sz="8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STAGE 03 · NDT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1"/>
          <p:cNvSpPr txBox="1"/>
          <p:nvPr/>
        </p:nvSpPr>
        <p:spPr>
          <a:xfrm>
            <a:off x="7181698" y="4705502"/>
            <a:ext cx="2190902" cy="534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100"/>
              <a:buFont typeface="Inter Tight"/>
              <a:buNone/>
            </a:pPr>
            <a:r>
              <a:rPr b="1" i="0" lang="en-US" sz="21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Component testing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1"/>
          <p:cNvSpPr txBox="1"/>
          <p:nvPr/>
        </p:nvSpPr>
        <p:spPr>
          <a:xfrm>
            <a:off x="7181698" y="5524805"/>
            <a:ext cx="2190902" cy="667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1000"/>
              <a:buFont typeface="Inter"/>
              <a:buNone/>
            </a:pPr>
            <a:r>
              <a:rPr b="0" i="0" lang="en-US" sz="1000" u="none" cap="none" strike="noStrike">
                <a:solidFill>
                  <a:srgbClr val="B8B5AD"/>
                </a:solidFill>
                <a:latin typeface="Inter"/>
                <a:ea typeface="Inter"/>
                <a:cs typeface="Inter"/>
                <a:sym typeface="Inter"/>
              </a:rPr>
              <a:t>Four-station functional NDT computes a health score, 0–100.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1"/>
          <p:cNvSpPr txBox="1"/>
          <p:nvPr/>
        </p:nvSpPr>
        <p:spPr>
          <a:xfrm>
            <a:off x="9696298" y="5009998"/>
            <a:ext cx="286207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→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1"/>
          <p:cNvSpPr txBox="1"/>
          <p:nvPr/>
        </p:nvSpPr>
        <p:spPr>
          <a:xfrm>
            <a:off x="10211105" y="4419295"/>
            <a:ext cx="2190902" cy="191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1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STAGE 04 · DECISION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1"/>
          <p:cNvSpPr txBox="1"/>
          <p:nvPr/>
        </p:nvSpPr>
        <p:spPr>
          <a:xfrm>
            <a:off x="10211105" y="4705502"/>
            <a:ext cx="2190902" cy="534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2100"/>
              <a:buFont typeface="Inter Tight"/>
              <a:buNone/>
            </a:pPr>
            <a:r>
              <a:rPr b="1" i="0" lang="en-US" sz="21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Health score → route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1"/>
          <p:cNvSpPr txBox="1"/>
          <p:nvPr/>
        </p:nvSpPr>
        <p:spPr>
          <a:xfrm>
            <a:off x="10211105" y="5524805"/>
            <a:ext cx="2190902" cy="667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≥ 85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→ Reuse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50–84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→ Refurbish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&lt; 50 </a:t>
            </a:r>
            <a:r>
              <a:rPr b="0" i="0" lang="en-US" sz="9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→ Recycle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1"/>
          <p:cNvSpPr txBox="1"/>
          <p:nvPr/>
        </p:nvSpPr>
        <p:spPr>
          <a:xfrm>
            <a:off x="12725705" y="5009998"/>
            <a:ext cx="286207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→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1"/>
          <p:cNvSpPr txBox="1"/>
          <p:nvPr/>
        </p:nvSpPr>
        <p:spPr>
          <a:xfrm>
            <a:off x="13239598" y="4419295"/>
            <a:ext cx="4000500" cy="191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863"/>
              </a:buClr>
              <a:buSzPts val="800"/>
              <a:buFont typeface="JetBrains Mono"/>
              <a:buNone/>
            </a:pPr>
            <a:r>
              <a:rPr b="1" i="0" lang="en-US" sz="8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STAGE 05 · RE‑INJECT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1"/>
          <p:cNvSpPr txBox="1"/>
          <p:nvPr/>
        </p:nvSpPr>
        <p:spPr>
          <a:xfrm>
            <a:off x="13392302" y="4743907"/>
            <a:ext cx="3810305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REUSE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→ assembly inventory, no extra work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1"/>
          <p:cNvSpPr txBox="1"/>
          <p:nvPr/>
        </p:nvSpPr>
        <p:spPr>
          <a:xfrm>
            <a:off x="13392302" y="5219395"/>
            <a:ext cx="3810305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83D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FFC83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REFURB 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→ repair sub-parts, re-test, certify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1"/>
          <p:cNvSpPr txBox="1"/>
          <p:nvPr/>
        </p:nvSpPr>
        <p:spPr>
          <a:xfrm>
            <a:off x="13392302" y="5695798"/>
            <a:ext cx="3810305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1000"/>
              <a:buFont typeface="JetBrains Mono"/>
              <a:buNone/>
            </a:pPr>
            <a:r>
              <a:rPr b="1" i="0" lang="en-US" sz="1000" u="none" cap="none" strike="noStrike">
                <a:solidFill>
                  <a:srgbClr val="E63946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RECYCLE</a:t>
            </a:r>
            <a:r>
              <a:rPr b="0" i="0" lang="en-US" sz="1000" u="none" cap="none" strike="noStrike">
                <a:solidFill>
                  <a:srgbClr val="F5F2EC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→ material separation → supplier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1"/>
          <p:cNvSpPr txBox="1"/>
          <p:nvPr/>
        </p:nvSpPr>
        <p:spPr>
          <a:xfrm>
            <a:off x="1447495" y="6115507"/>
            <a:ext cx="38130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300"/>
              <a:buFont typeface="JetBrains Mono"/>
              <a:buNone/>
            </a:pPr>
            <a:r>
              <a:rPr b="1" i="0" lang="en-US" sz="13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↑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1"/>
          <p:cNvSpPr txBox="1"/>
          <p:nvPr/>
        </p:nvSpPr>
        <p:spPr>
          <a:xfrm>
            <a:off x="5333695" y="7200900"/>
            <a:ext cx="7620610" cy="286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1000"/>
              <a:buFont typeface="JetBrains Mono"/>
              <a:buNone/>
            </a:pPr>
            <a:r>
              <a:rPr b="1" lang="en-US" sz="2000">
                <a:solidFill>
                  <a:schemeClr val="lt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Personalised RE-assembly and customer </a:t>
            </a:r>
            <a:r>
              <a:rPr b="1" lang="en-US" sz="2000">
                <a:solidFill>
                  <a:schemeClr val="lt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acquisition</a:t>
            </a:r>
            <a:r>
              <a:rPr b="1" lang="en-US" sz="1000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1"/>
          <p:cNvSpPr txBox="1"/>
          <p:nvPr/>
        </p:nvSpPr>
        <p:spPr>
          <a:xfrm>
            <a:off x="1238098" y="8058607"/>
            <a:ext cx="104781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B060"/>
              </a:buClr>
              <a:buSzPts val="900"/>
              <a:buFont typeface="JetBrains Mono"/>
              <a:buNone/>
            </a:pPr>
            <a:r>
              <a:rPr b="1" i="0" lang="en-US" sz="900" u="none" cap="none" strike="noStrike">
                <a:solidFill>
                  <a:srgbClr val="2FB06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WHY THIS LOOP ACTUALLY CLOSES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1"/>
          <p:cNvSpPr txBox="1"/>
          <p:nvPr/>
        </p:nvSpPr>
        <p:spPr>
          <a:xfrm>
            <a:off x="1238098" y="8382305"/>
            <a:ext cx="15906902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F2EC"/>
              </a:buClr>
              <a:buSzPts val="1600"/>
              <a:buFont typeface="Inter Tight"/>
              <a:buNone/>
            </a:pPr>
            <a:r>
              <a:rPr b="0" i="0" lang="en-US" sz="16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The decision diamond runs on </a:t>
            </a:r>
            <a:r>
              <a:rPr b="0" i="0" lang="en-US" sz="1600" u="none" cap="none" strike="noStrike">
                <a:solidFill>
                  <a:srgbClr val="FFC83D"/>
                </a:solidFill>
                <a:latin typeface="Inter Tight"/>
                <a:ea typeface="Inter Tight"/>
                <a:cs typeface="Inter Tight"/>
                <a:sym typeface="Inter Tight"/>
              </a:rPr>
              <a:t>measured</a:t>
            </a:r>
            <a:r>
              <a:rPr b="0" i="0" lang="en-US" sz="16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 NDT data, not only on visual inspection — so the routing </a:t>
            </a:r>
            <a:r>
              <a:rPr lang="en-US" sz="1600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is well tested for the </a:t>
            </a:r>
            <a:r>
              <a:rPr b="0" i="0" lang="en-US" sz="1600" u="none" cap="none" strike="noStrike">
                <a:solidFill>
                  <a:srgbClr val="F5F2EC"/>
                </a:solidFill>
                <a:latin typeface="Inter Tight"/>
                <a:ea typeface="Inter Tight"/>
                <a:cs typeface="Inter Tight"/>
                <a:sym typeface="Inter Tight"/>
              </a:rPr>
              <a:t>next assembly.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1"/>
          <p:cNvSpPr txBox="1"/>
          <p:nvPr/>
        </p:nvSpPr>
        <p:spPr>
          <a:xfrm>
            <a:off x="16002000" y="9562795"/>
            <a:ext cx="137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B5AD"/>
              </a:buClr>
              <a:buSzPts val="900"/>
              <a:buFont typeface="JetBrains Mono"/>
              <a:buNone/>
            </a:pPr>
            <a:r>
              <a:rPr b="0" i="0" lang="en-US" sz="900" u="none" cap="none" strike="noStrike">
                <a:solidFill>
                  <a:srgbClr val="B8B5AD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SLIDE </a:t>
            </a:r>
            <a:r>
              <a:rPr b="0" i="0" lang="en-US" sz="900" u="none" cap="none" strike="noStrike">
                <a:solidFill>
                  <a:srgbClr val="6B6863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09 / 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